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31"/>
  </p:notesMasterIdLst>
  <p:handoutMasterIdLst>
    <p:handoutMasterId r:id="rId32"/>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954838" cy="93091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19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2B2B2"/>
    <a:srgbClr val="001132"/>
    <a:srgbClr val="FFFFFF"/>
    <a:srgbClr val="CCFFFF"/>
    <a:srgbClr val="CCFFCC"/>
    <a:srgbClr val="3333FF"/>
    <a:srgbClr val="CCCCFF"/>
    <a:srgbClr val="D5D7FB"/>
    <a:srgbClr val="D9F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8" autoAdjust="0"/>
    <p:restoredTop sz="90995" autoAdjust="0"/>
  </p:normalViewPr>
  <p:slideViewPr>
    <p:cSldViewPr showGuides="1">
      <p:cViewPr varScale="1">
        <p:scale>
          <a:sx n="91" d="100"/>
          <a:sy n="91" d="100"/>
        </p:scale>
        <p:origin x="390" y="90"/>
      </p:cViewPr>
      <p:guideLst>
        <p:guide orient="horz" pos="2160"/>
        <p:guide pos="2880"/>
      </p:guideLst>
    </p:cSldViewPr>
  </p:slideViewPr>
  <p:outlineViewPr>
    <p:cViewPr>
      <p:scale>
        <a:sx n="33" d="100"/>
        <a:sy n="33" d="100"/>
      </p:scale>
      <p:origin x="0" y="17370"/>
    </p:cViewPr>
  </p:outlineViewPr>
  <p:notesTextViewPr>
    <p:cViewPr>
      <p:scale>
        <a:sx n="125" d="100"/>
        <a:sy n="125" d="100"/>
      </p:scale>
      <p:origin x="0" y="0"/>
    </p:cViewPr>
  </p:notesTextViewPr>
  <p:sorterViewPr>
    <p:cViewPr>
      <p:scale>
        <a:sx n="75" d="100"/>
        <a:sy n="75" d="100"/>
      </p:scale>
      <p:origin x="0" y="18576"/>
    </p:cViewPr>
  </p:sorterViewPr>
  <p:notesViewPr>
    <p:cSldViewPr showGuides="1">
      <p:cViewPr>
        <p:scale>
          <a:sx n="80" d="100"/>
          <a:sy n="80" d="100"/>
        </p:scale>
        <p:origin x="2292" y="672"/>
      </p:cViewPr>
      <p:guideLst>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184275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5138"/>
          </a:xfrm>
          <a:prstGeom prst="rect">
            <a:avLst/>
          </a:prstGeom>
        </p:spPr>
        <p:txBody>
          <a:bodyPr vert="horz" wrap="square" lIns="93878" tIns="46939" rIns="93878" bIns="46939" numCol="1" anchor="t" anchorCtr="0" compatLnSpc="1">
            <a:prstTxWarp prst="textNoShape">
              <a:avLst/>
            </a:prstTxWarp>
          </a:bodyPr>
          <a:lstStyle>
            <a:lvl1pPr eaLnBrk="1" hangingPunct="1">
              <a:defRPr sz="1200">
                <a:latin typeface="Calibri" pitchFamily="34" charset="0"/>
                <a:cs typeface="Arial" charset="0"/>
              </a:defRPr>
            </a:lvl1pPr>
          </a:lstStyle>
          <a:p>
            <a:pPr>
              <a:defRPr/>
            </a:pPr>
            <a:endParaRPr lang="en-US"/>
          </a:p>
        </p:txBody>
      </p:sp>
      <p:sp>
        <p:nvSpPr>
          <p:cNvPr id="3" name="Date Placeholder 2"/>
          <p:cNvSpPr>
            <a:spLocks noGrp="1"/>
          </p:cNvSpPr>
          <p:nvPr>
            <p:ph type="dt" idx="1"/>
          </p:nvPr>
        </p:nvSpPr>
        <p:spPr>
          <a:xfrm>
            <a:off x="3940175" y="0"/>
            <a:ext cx="3013075" cy="465138"/>
          </a:xfrm>
          <a:prstGeom prst="rect">
            <a:avLst/>
          </a:prstGeom>
        </p:spPr>
        <p:txBody>
          <a:bodyPr vert="horz" lIns="93878" tIns="46939" rIns="93878" bIns="46939" rtlCol="0"/>
          <a:lstStyle>
            <a:lvl1pPr algn="r" eaLnBrk="1" fontAlgn="auto" hangingPunct="1">
              <a:spcBef>
                <a:spcPts val="0"/>
              </a:spcBef>
              <a:spcAft>
                <a:spcPts val="0"/>
              </a:spcAft>
              <a:defRPr sz="1200">
                <a:latin typeface="+mn-lt"/>
                <a:ea typeface="+mn-ea"/>
                <a:cs typeface="+mn-cs"/>
              </a:defRPr>
            </a:lvl1pPr>
          </a:lstStyle>
          <a:p>
            <a:pPr>
              <a:defRPr/>
            </a:pPr>
            <a:fld id="{3A90E980-1BC9-4EC9-8F55-28FFCD5E08FF}" type="datetime1">
              <a:rPr lang="en-US" smtClean="0"/>
              <a:t>12/12/2016</a:t>
            </a:fld>
            <a:endParaRPr lang="en-US" dirty="0"/>
          </a:p>
        </p:txBody>
      </p:sp>
      <p:sp>
        <p:nvSpPr>
          <p:cNvPr id="4" name="Slide Image Placeholder 3"/>
          <p:cNvSpPr>
            <a:spLocks noGrp="1" noRot="1" noChangeAspect="1"/>
          </p:cNvSpPr>
          <p:nvPr>
            <p:ph type="sldImg" idx="2"/>
          </p:nvPr>
        </p:nvSpPr>
        <p:spPr>
          <a:xfrm>
            <a:off x="1149350" y="696913"/>
            <a:ext cx="4656138" cy="3492500"/>
          </a:xfrm>
          <a:prstGeom prst="rect">
            <a:avLst/>
          </a:prstGeom>
          <a:noFill/>
          <a:ln w="12700">
            <a:solidFill>
              <a:prstClr val="black"/>
            </a:solidFill>
          </a:ln>
        </p:spPr>
        <p:txBody>
          <a:bodyPr vert="horz" lIns="93878" tIns="46939" rIns="93878" bIns="46939" rtlCol="0" anchor="ctr"/>
          <a:lstStyle/>
          <a:p>
            <a:pPr lvl="0"/>
            <a:endParaRPr lang="en-US" noProof="0" dirty="0"/>
          </a:p>
        </p:txBody>
      </p:sp>
      <p:sp>
        <p:nvSpPr>
          <p:cNvPr id="5" name="Notes Placeholder 4"/>
          <p:cNvSpPr>
            <a:spLocks noGrp="1"/>
          </p:cNvSpPr>
          <p:nvPr>
            <p:ph type="body" sz="quarter" idx="3"/>
          </p:nvPr>
        </p:nvSpPr>
        <p:spPr>
          <a:xfrm>
            <a:off x="695325" y="4422775"/>
            <a:ext cx="5564188" cy="4187825"/>
          </a:xfrm>
          <a:prstGeom prst="rect">
            <a:avLst/>
          </a:prstGeom>
        </p:spPr>
        <p:txBody>
          <a:bodyPr vert="horz" wrap="square" lIns="93878" tIns="46939" rIns="93878" bIns="46939"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p:cNvSpPr>
            <a:spLocks noGrp="1"/>
          </p:cNvSpPr>
          <p:nvPr>
            <p:ph type="sldNum" sz="quarter" idx="5"/>
          </p:nvPr>
        </p:nvSpPr>
        <p:spPr>
          <a:xfrm>
            <a:off x="3940175" y="8842375"/>
            <a:ext cx="30130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cs typeface="Arial" panose="020B0604020202020204" pitchFamily="34" charset="0"/>
              </a:defRPr>
            </a:lvl1pPr>
          </a:lstStyle>
          <a:p>
            <a:pPr>
              <a:defRPr/>
            </a:pPr>
            <a:fld id="{5D49DC0C-B9C0-4B05-8E4A-9A0BDB5ABDC5}" type="slidenum">
              <a:rPr lang="en-US" altLang="en-US"/>
              <a:pPr>
                <a:defRPr/>
              </a:pPr>
              <a:t>‹#›</a:t>
            </a:fld>
            <a:endParaRPr lang="en-US" altLang="en-US"/>
          </a:p>
        </p:txBody>
      </p:sp>
      <p:sp>
        <p:nvSpPr>
          <p:cNvPr id="7" name="Footer Placeholder 6"/>
          <p:cNvSpPr>
            <a:spLocks noGrp="1"/>
          </p:cNvSpPr>
          <p:nvPr>
            <p:ph type="ftr" sz="quarter" idx="4"/>
          </p:nvPr>
        </p:nvSpPr>
        <p:spPr>
          <a:xfrm>
            <a:off x="0" y="8842375"/>
            <a:ext cx="3013075" cy="465138"/>
          </a:xfrm>
          <a:prstGeom prst="rect">
            <a:avLst/>
          </a:prstGeom>
        </p:spPr>
        <p:txBody>
          <a:bodyPr vert="horz" lIns="91440" tIns="45720" rIns="91440" bIns="45720" rtlCol="0" anchor="b"/>
          <a:lstStyle>
            <a:lvl1pPr algn="l" eaLnBrk="1" hangingPunct="1">
              <a:defRPr sz="1200">
                <a:latin typeface="Arial" charset="0"/>
                <a:cs typeface="+mn-cs"/>
              </a:defRPr>
            </a:lvl1pPr>
          </a:lstStyle>
          <a:p>
            <a:pPr>
              <a:defRPr/>
            </a:pPr>
            <a:endParaRPr lang="en-US"/>
          </a:p>
        </p:txBody>
      </p:sp>
    </p:spTree>
    <p:extLst>
      <p:ext uri="{BB962C8B-B14F-4D97-AF65-F5344CB8AC3E}">
        <p14:creationId xmlns:p14="http://schemas.microsoft.com/office/powerpoint/2010/main" val="123739305"/>
      </p:ext>
    </p:extLst>
  </p:cSld>
  <p:clrMap bg1="lt1" tx1="dk1" bg2="lt2" tx2="dk2" accent1="accent1" accent2="accent2" accent3="accent3" accent4="accent4" accent5="accent5" accent6="accent6" hlink="hlink" folHlink="folHlink"/>
  <p:hf sldNum="0" ftr="0"/>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138"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6" name="Date Placeholder 2"/>
          <p:cNvSpPr>
            <a:spLocks noGrp="1"/>
          </p:cNvSpPr>
          <p:nvPr>
            <p:ph type="dt" sz="quarter" idx="1"/>
          </p:nvPr>
        </p:nvSpPr>
        <p:spPr/>
        <p:txBody>
          <a:bodyPr/>
          <a:lstStyle/>
          <a:p>
            <a:pPr>
              <a:defRPr/>
            </a:pPr>
            <a:fld id="{A3189984-54DD-430F-B346-A441C10AE1EA}" type="datetime1">
              <a:rPr lang="en-US" smtClean="0"/>
              <a:pPr>
                <a:defRPr/>
              </a:pPr>
              <a:t>12/12/2016</a:t>
            </a:fld>
            <a:endParaRPr lang="en-US" dirty="0"/>
          </a:p>
        </p:txBody>
      </p:sp>
      <p:sp>
        <p:nvSpPr>
          <p:cNvPr id="859140"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D5CF853C-0F0D-4536-B91A-D2A2277633F9}" type="slidenum">
              <a:rPr lang="en-US" altLang="en-US"/>
              <a:pPr algn="r" eaLnBrk="1" hangingPunct="1">
                <a:spcBef>
                  <a:spcPct val="0"/>
                </a:spcBef>
              </a:pPr>
              <a:t>1</a:t>
            </a:fld>
            <a:endParaRPr lang="en-US" altLang="en-US"/>
          </a:p>
        </p:txBody>
      </p:sp>
      <p:sp>
        <p:nvSpPr>
          <p:cNvPr id="859141" name="Rectangle 2"/>
          <p:cNvSpPr>
            <a:spLocks noGrp="1" noRot="1" noChangeAspect="1" noChangeArrowheads="1" noTextEdit="1"/>
          </p:cNvSpPr>
          <p:nvPr>
            <p:ph type="sldImg"/>
          </p:nvPr>
        </p:nvSpPr>
        <p:spPr bwMode="auto">
          <a:xfrm>
            <a:off x="1149350"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5914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anose="020B0604020202020204" pitchFamily="34" charset="0"/>
            </a:endParaRPr>
          </a:p>
        </p:txBody>
      </p:sp>
    </p:spTree>
    <p:extLst>
      <p:ext uri="{BB962C8B-B14F-4D97-AF65-F5344CB8AC3E}">
        <p14:creationId xmlns:p14="http://schemas.microsoft.com/office/powerpoint/2010/main" val="1272571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6" name="Date Placeholder 2"/>
          <p:cNvSpPr>
            <a:spLocks noGrp="1"/>
          </p:cNvSpPr>
          <p:nvPr>
            <p:ph type="dt" sz="quarter" idx="1"/>
          </p:nvPr>
        </p:nvSpPr>
        <p:spPr/>
        <p:txBody>
          <a:bodyPr/>
          <a:lstStyle/>
          <a:p>
            <a:pPr>
              <a:defRPr/>
            </a:pPr>
            <a:fld id="{55EE6DB5-33D9-4E10-9FC8-F1691B349D08}" type="datetime1">
              <a:rPr lang="en-US" smtClean="0"/>
              <a:pPr>
                <a:defRPr/>
              </a:pPr>
              <a:t>12/12/2016</a:t>
            </a:fld>
            <a:endParaRPr lang="en-US" dirty="0"/>
          </a:p>
        </p:txBody>
      </p:sp>
      <p:sp>
        <p:nvSpPr>
          <p:cNvPr id="875524"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AB377E32-4515-4B15-A20E-5852710EDD85}" type="slidenum">
              <a:rPr lang="en-US" altLang="en-US"/>
              <a:pPr algn="r" eaLnBrk="1" hangingPunct="1">
                <a:spcBef>
                  <a:spcPct val="0"/>
                </a:spcBef>
              </a:pPr>
              <a:t>10</a:t>
            </a:fld>
            <a:endParaRPr lang="en-US" altLang="en-US"/>
          </a:p>
        </p:txBody>
      </p:sp>
      <p:sp>
        <p:nvSpPr>
          <p:cNvPr id="875525" name="Rectangle 2"/>
          <p:cNvSpPr>
            <a:spLocks noGrp="1" noRot="1" noChangeAspect="1" noChangeArrowheads="1" noTextEdit="1"/>
          </p:cNvSpPr>
          <p:nvPr>
            <p:ph type="sldImg"/>
          </p:nvPr>
        </p:nvSpPr>
        <p:spPr bwMode="auto">
          <a:xfrm>
            <a:off x="1149350"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552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anose="020B0604020202020204" pitchFamily="34" charset="0"/>
            </a:endParaRPr>
          </a:p>
        </p:txBody>
      </p:sp>
    </p:spTree>
    <p:extLst>
      <p:ext uri="{BB962C8B-B14F-4D97-AF65-F5344CB8AC3E}">
        <p14:creationId xmlns:p14="http://schemas.microsoft.com/office/powerpoint/2010/main" val="761359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6" name="Date Placeholder 2"/>
          <p:cNvSpPr>
            <a:spLocks noGrp="1"/>
          </p:cNvSpPr>
          <p:nvPr>
            <p:ph type="dt" sz="quarter" idx="1"/>
          </p:nvPr>
        </p:nvSpPr>
        <p:spPr/>
        <p:txBody>
          <a:bodyPr/>
          <a:lstStyle/>
          <a:p>
            <a:pPr>
              <a:defRPr/>
            </a:pPr>
            <a:fld id="{D3390BD2-423A-49CE-A6D8-2D85CC125504}" type="datetime1">
              <a:rPr lang="en-US" smtClean="0"/>
              <a:pPr>
                <a:defRPr/>
              </a:pPr>
              <a:t>12/12/2016</a:t>
            </a:fld>
            <a:endParaRPr lang="en-US" dirty="0"/>
          </a:p>
        </p:txBody>
      </p:sp>
      <p:sp>
        <p:nvSpPr>
          <p:cNvPr id="877572"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EBFFDBAA-5779-45BE-AD65-97A8414E4FB6}" type="slidenum">
              <a:rPr lang="en-US" altLang="en-US"/>
              <a:pPr algn="r" eaLnBrk="1" hangingPunct="1">
                <a:spcBef>
                  <a:spcPct val="0"/>
                </a:spcBef>
              </a:pPr>
              <a:t>11</a:t>
            </a:fld>
            <a:endParaRPr lang="en-US" altLang="en-US"/>
          </a:p>
        </p:txBody>
      </p:sp>
      <p:sp>
        <p:nvSpPr>
          <p:cNvPr id="877573" name="Rectangle 2"/>
          <p:cNvSpPr>
            <a:spLocks noGrp="1" noRot="1" noChangeAspect="1" noChangeArrowheads="1" noTextEdit="1"/>
          </p:cNvSpPr>
          <p:nvPr>
            <p:ph type="sldImg"/>
          </p:nvPr>
        </p:nvSpPr>
        <p:spPr bwMode="auto">
          <a:xfrm>
            <a:off x="1149350"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757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anose="020B0604020202020204" pitchFamily="34" charset="0"/>
            </a:endParaRPr>
          </a:p>
        </p:txBody>
      </p:sp>
    </p:spTree>
    <p:extLst>
      <p:ext uri="{BB962C8B-B14F-4D97-AF65-F5344CB8AC3E}">
        <p14:creationId xmlns:p14="http://schemas.microsoft.com/office/powerpoint/2010/main" val="1886587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9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87962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5" name="Date Placeholder 4"/>
          <p:cNvSpPr>
            <a:spLocks noGrp="1"/>
          </p:cNvSpPr>
          <p:nvPr>
            <p:ph type="dt" sz="quarter" idx="1"/>
          </p:nvPr>
        </p:nvSpPr>
        <p:spPr/>
        <p:txBody>
          <a:bodyPr/>
          <a:lstStyle/>
          <a:p>
            <a:pPr>
              <a:defRPr/>
            </a:pPr>
            <a:fld id="{4BD7352B-571B-4E74-BDAD-A2B2AC437F60}" type="datetime1">
              <a:rPr lang="en-US" smtClean="0"/>
              <a:pPr>
                <a:defRPr/>
              </a:pPr>
              <a:t>12/12/2016</a:t>
            </a:fld>
            <a:endParaRPr lang="en-US" dirty="0"/>
          </a:p>
        </p:txBody>
      </p:sp>
      <p:sp>
        <p:nvSpPr>
          <p:cNvPr id="879622"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BEA57ADC-B56E-4756-B429-FA49AAA7264B}" type="slidenum">
              <a:rPr lang="en-US" altLang="en-US">
                <a:latin typeface="Verdana" panose="020B0604030504040204" pitchFamily="34" charset="0"/>
              </a:rPr>
              <a:pPr algn="r" eaLnBrk="1" hangingPunct="1">
                <a:spcBef>
                  <a:spcPct val="0"/>
                </a:spcBef>
              </a:pPr>
              <a:t>12</a:t>
            </a:fld>
            <a:endParaRPr lang="en-US" altLang="en-US">
              <a:latin typeface="Verdana" panose="020B0604030504040204" pitchFamily="34" charset="0"/>
            </a:endParaRPr>
          </a:p>
        </p:txBody>
      </p:sp>
    </p:spTree>
    <p:extLst>
      <p:ext uri="{BB962C8B-B14F-4D97-AF65-F5344CB8AC3E}">
        <p14:creationId xmlns:p14="http://schemas.microsoft.com/office/powerpoint/2010/main" val="189730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6" name="Date Placeholder 2"/>
          <p:cNvSpPr>
            <a:spLocks noGrp="1"/>
          </p:cNvSpPr>
          <p:nvPr>
            <p:ph type="dt" sz="quarter" idx="1"/>
          </p:nvPr>
        </p:nvSpPr>
        <p:spPr/>
        <p:txBody>
          <a:bodyPr/>
          <a:lstStyle/>
          <a:p>
            <a:pPr>
              <a:defRPr/>
            </a:pPr>
            <a:fld id="{23C09C13-B051-40EA-AC70-FD3DB0366B84}" type="datetime1">
              <a:rPr lang="en-US" smtClean="0"/>
              <a:pPr>
                <a:defRPr/>
              </a:pPr>
              <a:t>12/12/2016</a:t>
            </a:fld>
            <a:endParaRPr lang="en-US" dirty="0"/>
          </a:p>
        </p:txBody>
      </p:sp>
      <p:sp>
        <p:nvSpPr>
          <p:cNvPr id="881668"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E809400F-BB00-4525-85A2-65BD5EB4D8CF}" type="slidenum">
              <a:rPr lang="en-US" altLang="en-US"/>
              <a:pPr algn="r" eaLnBrk="1" hangingPunct="1">
                <a:spcBef>
                  <a:spcPct val="0"/>
                </a:spcBef>
              </a:pPr>
              <a:t>13</a:t>
            </a:fld>
            <a:endParaRPr lang="en-US" altLang="en-US"/>
          </a:p>
        </p:txBody>
      </p:sp>
      <p:sp>
        <p:nvSpPr>
          <p:cNvPr id="881669" name="Rectangle 2"/>
          <p:cNvSpPr>
            <a:spLocks noGrp="1" noRot="1" noChangeAspect="1" noChangeArrowheads="1" noTextEdit="1"/>
          </p:cNvSpPr>
          <p:nvPr>
            <p:ph type="sldImg"/>
          </p:nvPr>
        </p:nvSpPr>
        <p:spPr bwMode="auto">
          <a:xfrm>
            <a:off x="1149350"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167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anose="020B0604020202020204" pitchFamily="34" charset="0"/>
            </a:endParaRPr>
          </a:p>
        </p:txBody>
      </p:sp>
    </p:spTree>
    <p:extLst>
      <p:ext uri="{BB962C8B-B14F-4D97-AF65-F5344CB8AC3E}">
        <p14:creationId xmlns:p14="http://schemas.microsoft.com/office/powerpoint/2010/main" val="349338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37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itchFamily="34" charset="0"/>
              <a:buChar char="•"/>
            </a:pPr>
            <a:r>
              <a:rPr lang="en-US" altLang="en-US" dirty="0">
                <a:cs typeface="Arial" panose="020B0604020202020204" pitchFamily="34" charset="0"/>
              </a:rPr>
              <a:t>  Other</a:t>
            </a:r>
            <a:r>
              <a:rPr lang="en-US" altLang="en-US" baseline="0" dirty="0">
                <a:cs typeface="Arial" panose="020B0604020202020204" pitchFamily="34" charset="0"/>
              </a:rPr>
              <a:t> documentation which may be provided include college payment bills/receipts</a:t>
            </a:r>
            <a:endParaRPr lang="en-US" altLang="en-US" dirty="0">
              <a:cs typeface="Arial" panose="020B0604020202020204" pitchFamily="34" charset="0"/>
            </a:endParaRPr>
          </a:p>
        </p:txBody>
      </p:sp>
      <p:sp>
        <p:nvSpPr>
          <p:cNvPr id="883716"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21212068-AA23-458C-9189-9741C1B325F7}" type="slidenum">
              <a:rPr lang="en-US" altLang="en-US">
                <a:latin typeface="Verdana" panose="020B0604030504040204" pitchFamily="34" charset="0"/>
              </a:rPr>
              <a:pPr algn="r" eaLnBrk="1" hangingPunct="1">
                <a:spcBef>
                  <a:spcPct val="0"/>
                </a:spcBef>
              </a:pPr>
              <a:t>14</a:t>
            </a:fld>
            <a:endParaRPr lang="en-US" altLang="en-US">
              <a:latin typeface="Verdana" panose="020B0604030504040204" pitchFamily="34" charset="0"/>
            </a:endParaRPr>
          </a:p>
        </p:txBody>
      </p:sp>
    </p:spTree>
    <p:extLst>
      <p:ext uri="{BB962C8B-B14F-4D97-AF65-F5344CB8AC3E}">
        <p14:creationId xmlns:p14="http://schemas.microsoft.com/office/powerpoint/2010/main" val="2578833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6371" name="Notes Placeholder 2"/>
          <p:cNvSpPr>
            <a:spLocks noGrp="1"/>
          </p:cNvSpPr>
          <p:nvPr>
            <p:ph type="body" idx="1"/>
          </p:nvPr>
        </p:nvSpPr>
        <p:spPr bwMode="auto"/>
        <p:txBody>
          <a:bodyPr/>
          <a:lstStyle/>
          <a:p>
            <a:pPr>
              <a:buFontTx/>
              <a:buChar char="•"/>
              <a:defRPr/>
            </a:pPr>
            <a:r>
              <a:rPr lang="en-US" dirty="0"/>
              <a:t> Sample 1098-T showing:</a:t>
            </a:r>
          </a:p>
          <a:p>
            <a:pPr marL="274610" lvl="1">
              <a:buFontTx/>
              <a:buChar char="•"/>
              <a:defRPr/>
            </a:pPr>
            <a:r>
              <a:rPr lang="en-US" dirty="0"/>
              <a:t> Education expenses paid</a:t>
            </a:r>
          </a:p>
          <a:p>
            <a:pPr marL="274610" lvl="1">
              <a:buFontTx/>
              <a:buChar char="•"/>
              <a:defRPr/>
            </a:pPr>
            <a:r>
              <a:rPr lang="en-US" dirty="0"/>
              <a:t> Scholarships/grants</a:t>
            </a:r>
          </a:p>
          <a:p>
            <a:pPr marL="274610" lvl="1">
              <a:buFontTx/>
              <a:buChar char="•"/>
              <a:defRPr/>
            </a:pPr>
            <a:r>
              <a:rPr lang="en-US" dirty="0"/>
              <a:t> Certification of half-time student status</a:t>
            </a:r>
          </a:p>
          <a:p>
            <a:pPr marL="274610" lvl="1">
              <a:buFontTx/>
              <a:buChar char="•"/>
              <a:defRPr/>
            </a:pPr>
            <a:endParaRPr lang="en-US" dirty="0"/>
          </a:p>
          <a:p>
            <a:pPr marL="0" lvl="1">
              <a:buFontTx/>
              <a:buChar char="•"/>
              <a:defRPr/>
            </a:pPr>
            <a:r>
              <a:rPr lang="en-US" dirty="0"/>
              <a:t> Education expenses shown in Box 1 must be reduced by scholarship aid shown in Box 5 to determine eligible education expenses</a:t>
            </a:r>
          </a:p>
          <a:p>
            <a:pPr marL="274610" lvl="1">
              <a:buFontTx/>
              <a:buChar char="•"/>
              <a:defRPr/>
            </a:pPr>
            <a:endParaRPr lang="en-US" dirty="0"/>
          </a:p>
          <a:p>
            <a:pPr marL="274610" lvl="1">
              <a:defRPr/>
            </a:pPr>
            <a:endParaRPr lang="en-US" dirty="0"/>
          </a:p>
          <a:p>
            <a:pPr marL="274610" lvl="1">
              <a:buFontTx/>
              <a:buChar char="•"/>
              <a:defRPr/>
            </a:pPr>
            <a:endParaRPr lang="en-US" dirty="0"/>
          </a:p>
          <a:p>
            <a:pPr marL="274610" lvl="1">
              <a:defRPr/>
            </a:pPr>
            <a:r>
              <a:rPr lang="en-US" dirty="0"/>
              <a:t> </a:t>
            </a:r>
          </a:p>
        </p:txBody>
      </p:sp>
      <p:sp>
        <p:nvSpPr>
          <p:cNvPr id="88576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5" name="Date Placeholder 4"/>
          <p:cNvSpPr>
            <a:spLocks noGrp="1"/>
          </p:cNvSpPr>
          <p:nvPr>
            <p:ph type="dt" sz="quarter" idx="1"/>
          </p:nvPr>
        </p:nvSpPr>
        <p:spPr/>
        <p:txBody>
          <a:bodyPr/>
          <a:lstStyle/>
          <a:p>
            <a:pPr>
              <a:defRPr/>
            </a:pPr>
            <a:fld id="{D01AE339-DEA7-4B1D-9A53-6111E8FD8D70}" type="datetime1">
              <a:rPr lang="en-US" smtClean="0"/>
              <a:pPr>
                <a:defRPr/>
              </a:pPr>
              <a:t>12/12/2016</a:t>
            </a:fld>
            <a:endParaRPr lang="en-US" dirty="0"/>
          </a:p>
        </p:txBody>
      </p:sp>
    </p:spTree>
    <p:extLst>
      <p:ext uri="{BB962C8B-B14F-4D97-AF65-F5344CB8AC3E}">
        <p14:creationId xmlns:p14="http://schemas.microsoft.com/office/powerpoint/2010/main" val="300258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3A90E980-1BC9-4EC9-8F55-28FFCD5E08FF}" type="datetime1">
              <a:rPr lang="en-US" smtClean="0"/>
              <a:pPr>
                <a:defRPr/>
              </a:pPr>
              <a:t>12/12/2016</a:t>
            </a:fld>
            <a:endParaRPr lang="en-US" dirty="0"/>
          </a:p>
        </p:txBody>
      </p:sp>
    </p:spTree>
    <p:extLst>
      <p:ext uri="{BB962C8B-B14F-4D97-AF65-F5344CB8AC3E}">
        <p14:creationId xmlns:p14="http://schemas.microsoft.com/office/powerpoint/2010/main" val="669562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Start with Tuition and Fees deduction, which only requires</a:t>
            </a:r>
            <a:r>
              <a:rPr lang="en-US" baseline="0" dirty="0"/>
              <a:t> you to enter qualified education expenses.  When you move on to LLC, you will be asked to input data about the educational institution and to answer specific questions.  That data stays in place when you move on to AOC.  Since AOC is usually  the best option (as long as taxpayer is eligible), all the required input data  can just remain in place</a:t>
            </a:r>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3A90E980-1BC9-4EC9-8F55-28FFCD5E08FF}" type="datetime1">
              <a:rPr lang="en-US" smtClean="0"/>
              <a:pPr>
                <a:defRPr/>
              </a:pPr>
              <a:t>12/12/2016</a:t>
            </a:fld>
            <a:endParaRPr lang="en-US" dirty="0"/>
          </a:p>
        </p:txBody>
      </p:sp>
    </p:spTree>
    <p:extLst>
      <p:ext uri="{BB962C8B-B14F-4D97-AF65-F5344CB8AC3E}">
        <p14:creationId xmlns:p14="http://schemas.microsoft.com/office/powerpoint/2010/main" val="645188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283" name="Notes Placeholder 2"/>
          <p:cNvSpPr>
            <a:spLocks noGrp="1"/>
          </p:cNvSpPr>
          <p:nvPr>
            <p:ph type="body" idx="1"/>
          </p:nvPr>
        </p:nvSpPr>
        <p:spPr bwMode="auto"/>
        <p:txBody>
          <a:bodyPr/>
          <a:lstStyle/>
          <a:p>
            <a:pPr>
              <a:buFontTx/>
              <a:buNone/>
              <a:defRPr/>
            </a:pPr>
            <a:endParaRPr lang="en-US" dirty="0"/>
          </a:p>
        </p:txBody>
      </p:sp>
      <p:sp>
        <p:nvSpPr>
          <p:cNvPr id="71168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solidFill>
                <a:prstClr val="black"/>
              </a:solidFill>
            </a:endParaRPr>
          </a:p>
        </p:txBody>
      </p:sp>
      <p:sp>
        <p:nvSpPr>
          <p:cNvPr id="5" name="Date Placeholder 4"/>
          <p:cNvSpPr>
            <a:spLocks noGrp="1"/>
          </p:cNvSpPr>
          <p:nvPr>
            <p:ph type="dt" sz="quarter" idx="1"/>
          </p:nvPr>
        </p:nvSpPr>
        <p:spPr/>
        <p:txBody>
          <a:bodyPr/>
          <a:lstStyle/>
          <a:p>
            <a:pPr>
              <a:defRPr/>
            </a:pPr>
            <a:fld id="{81175578-37AA-44AE-B89D-02A5BC25D18D}" type="datetime1">
              <a:rPr lang="en-US" smtClean="0">
                <a:solidFill>
                  <a:prstClr val="black"/>
                </a:solidFill>
              </a:rPr>
              <a:pPr>
                <a:defRPr/>
              </a:pPr>
              <a:t>12/12/2016</a:t>
            </a:fld>
            <a:endParaRPr lang="en-US" dirty="0">
              <a:solidFill>
                <a:prstClr val="black"/>
              </a:solidFill>
            </a:endParaRPr>
          </a:p>
        </p:txBody>
      </p:sp>
      <p:sp>
        <p:nvSpPr>
          <p:cNvPr id="711686"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77" tIns="45438" rIns="90877" bIns="45438"/>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90ACC6C6-2711-4E47-898B-FC46C2C2B4D0}" type="slidenum">
              <a:rPr lang="en-US" altLang="en-US">
                <a:solidFill>
                  <a:prstClr val="black"/>
                </a:solidFill>
                <a:latin typeface="Arial" panose="020B0604020202020204" pitchFamily="34" charset="0"/>
              </a:rPr>
              <a:pPr>
                <a:spcBef>
                  <a:spcPct val="0"/>
                </a:spcBef>
              </a:pPr>
              <a:t>18</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872069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71373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solidFill>
                <a:prstClr val="black"/>
              </a:solidFill>
            </a:endParaRPr>
          </a:p>
        </p:txBody>
      </p:sp>
      <p:sp>
        <p:nvSpPr>
          <p:cNvPr id="5" name="Date Placeholder 4"/>
          <p:cNvSpPr>
            <a:spLocks noGrp="1"/>
          </p:cNvSpPr>
          <p:nvPr>
            <p:ph type="dt" sz="quarter" idx="1"/>
          </p:nvPr>
        </p:nvSpPr>
        <p:spPr/>
        <p:txBody>
          <a:bodyPr/>
          <a:lstStyle/>
          <a:p>
            <a:pPr>
              <a:defRPr/>
            </a:pPr>
            <a:fld id="{4DDDE0EA-D91A-4F4D-86C5-BF1E63C2196E}" type="datetime1">
              <a:rPr lang="en-US" smtClean="0">
                <a:solidFill>
                  <a:prstClr val="black"/>
                </a:solidFill>
              </a:rPr>
              <a:pPr>
                <a:defRPr/>
              </a:pPr>
              <a:t>12/12/2016</a:t>
            </a:fld>
            <a:endParaRPr lang="en-US" dirty="0">
              <a:solidFill>
                <a:prstClr val="black"/>
              </a:solidFill>
            </a:endParaRPr>
          </a:p>
        </p:txBody>
      </p:sp>
      <p:sp>
        <p:nvSpPr>
          <p:cNvPr id="713734"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fontAlgn="base">
              <a:spcBef>
                <a:spcPct val="0"/>
              </a:spcBef>
              <a:spcAft>
                <a:spcPct val="0"/>
              </a:spcAft>
            </a:pPr>
            <a:fld id="{6DEFE6E4-5E01-4E50-B1C6-1F1C95D20A19}" type="slidenum">
              <a:rPr lang="en-US" altLang="en-US">
                <a:solidFill>
                  <a:prstClr val="black"/>
                </a:solidFill>
                <a:latin typeface="Verdana" panose="020B0604030504040204" pitchFamily="34" charset="0"/>
                <a:ea typeface="ＭＳ Ｐゴシック" panose="020B0600070205080204" pitchFamily="34" charset="-128"/>
              </a:rPr>
              <a:pPr algn="r" fontAlgn="base">
                <a:spcBef>
                  <a:spcPct val="0"/>
                </a:spcBef>
                <a:spcAft>
                  <a:spcPct val="0"/>
                </a:spcAft>
              </a:pPr>
              <a:t>19</a:t>
            </a:fld>
            <a:endParaRPr lang="en-US" altLang="en-US">
              <a:solidFill>
                <a:prstClr val="black"/>
              </a:solidFill>
              <a:latin typeface="Verdan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1776900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1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a:cs typeface="Arial" panose="020B0604020202020204" pitchFamily="34" charset="0"/>
              </a:rPr>
              <a:t> Go over Pub 4012 Pages J-2 &amp; J-3 with class</a:t>
            </a:r>
          </a:p>
        </p:txBody>
      </p:sp>
      <p:sp>
        <p:nvSpPr>
          <p:cNvPr id="86118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5" name="Date Placeholder 4"/>
          <p:cNvSpPr>
            <a:spLocks noGrp="1"/>
          </p:cNvSpPr>
          <p:nvPr>
            <p:ph type="dt" sz="quarter" idx="1"/>
          </p:nvPr>
        </p:nvSpPr>
        <p:spPr/>
        <p:txBody>
          <a:bodyPr/>
          <a:lstStyle/>
          <a:p>
            <a:pPr>
              <a:defRPr/>
            </a:pPr>
            <a:fld id="{71730853-CBE0-4883-B77C-9BBF941C03C2}" type="datetime1">
              <a:rPr lang="en-US" smtClean="0"/>
              <a:pPr>
                <a:defRPr/>
              </a:pPr>
              <a:t>12/12/2016</a:t>
            </a:fld>
            <a:endParaRPr lang="en-US" dirty="0"/>
          </a:p>
        </p:txBody>
      </p:sp>
      <p:sp>
        <p:nvSpPr>
          <p:cNvPr id="861190"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FBE0E0EC-B35B-4373-9C97-31611B586A38}" type="slidenum">
              <a:rPr lang="en-US" altLang="en-US">
                <a:latin typeface="Verdana" panose="020B0604030504040204" pitchFamily="34" charset="0"/>
              </a:rPr>
              <a:pPr algn="r" eaLnBrk="1" hangingPunct="1">
                <a:spcBef>
                  <a:spcPct val="0"/>
                </a:spcBef>
              </a:pPr>
              <a:t>2</a:t>
            </a:fld>
            <a:endParaRPr lang="en-US" altLang="en-US">
              <a:latin typeface="Verdana" panose="020B0604030504040204" pitchFamily="34" charset="0"/>
            </a:endParaRPr>
          </a:p>
        </p:txBody>
      </p:sp>
    </p:spTree>
    <p:extLst>
      <p:ext uri="{BB962C8B-B14F-4D97-AF65-F5344CB8AC3E}">
        <p14:creationId xmlns:p14="http://schemas.microsoft.com/office/powerpoint/2010/main" val="28749185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6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6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US" altLang="en-US" dirty="0">
              <a:cs typeface="Arial" panose="020B0604020202020204" pitchFamily="34" charset="0"/>
            </a:endParaRPr>
          </a:p>
        </p:txBody>
      </p:sp>
      <p:sp>
        <p:nvSpPr>
          <p:cNvPr id="99635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5" name="Date Placeholder 4"/>
          <p:cNvSpPr>
            <a:spLocks noGrp="1"/>
          </p:cNvSpPr>
          <p:nvPr>
            <p:ph type="dt" sz="quarter" idx="1"/>
          </p:nvPr>
        </p:nvSpPr>
        <p:spPr/>
        <p:txBody>
          <a:bodyPr/>
          <a:lstStyle/>
          <a:p>
            <a:pPr>
              <a:defRPr/>
            </a:pPr>
            <a:fld id="{7F9348E9-5701-4568-87B0-239132D7B99C}" type="datetime1">
              <a:rPr lang="en-US" smtClean="0"/>
              <a:pPr>
                <a:defRPr/>
              </a:pPr>
              <a:t>12/12/2016</a:t>
            </a:fld>
            <a:endParaRPr lang="en-US" dirty="0"/>
          </a:p>
        </p:txBody>
      </p:sp>
      <p:sp>
        <p:nvSpPr>
          <p:cNvPr id="996358"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584E42D3-4123-4DF0-AF3F-42CEBAC10D41}" type="slidenum">
              <a:rPr lang="en-US" altLang="en-US">
                <a:latin typeface="Verdana" panose="020B0604030504040204" pitchFamily="34" charset="0"/>
              </a:rPr>
              <a:pPr algn="r" eaLnBrk="1" hangingPunct="1">
                <a:spcBef>
                  <a:spcPct val="0"/>
                </a:spcBef>
              </a:pPr>
              <a:t>20</a:t>
            </a:fld>
            <a:endParaRPr lang="en-US" altLang="en-US">
              <a:latin typeface="Verdana" panose="020B0604030504040204" pitchFamily="34" charset="0"/>
            </a:endParaRPr>
          </a:p>
        </p:txBody>
      </p:sp>
    </p:spTree>
    <p:extLst>
      <p:ext uri="{BB962C8B-B14F-4D97-AF65-F5344CB8AC3E}">
        <p14:creationId xmlns:p14="http://schemas.microsoft.com/office/powerpoint/2010/main" val="886061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6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6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US" altLang="en-US" dirty="0">
              <a:cs typeface="Arial" panose="020B0604020202020204" pitchFamily="34" charset="0"/>
            </a:endParaRPr>
          </a:p>
        </p:txBody>
      </p:sp>
      <p:sp>
        <p:nvSpPr>
          <p:cNvPr id="99635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5" name="Date Placeholder 4"/>
          <p:cNvSpPr>
            <a:spLocks noGrp="1"/>
          </p:cNvSpPr>
          <p:nvPr>
            <p:ph type="dt" sz="quarter" idx="1"/>
          </p:nvPr>
        </p:nvSpPr>
        <p:spPr/>
        <p:txBody>
          <a:bodyPr/>
          <a:lstStyle/>
          <a:p>
            <a:pPr>
              <a:defRPr/>
            </a:pPr>
            <a:fld id="{7F9348E9-5701-4568-87B0-239132D7B99C}" type="datetime1">
              <a:rPr lang="en-US" smtClean="0"/>
              <a:pPr>
                <a:defRPr/>
              </a:pPr>
              <a:t>12/12/2016</a:t>
            </a:fld>
            <a:endParaRPr lang="en-US" dirty="0"/>
          </a:p>
        </p:txBody>
      </p:sp>
      <p:sp>
        <p:nvSpPr>
          <p:cNvPr id="996358"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584E42D3-4123-4DF0-AF3F-42CEBAC10D41}" type="slidenum">
              <a:rPr lang="en-US" altLang="en-US">
                <a:latin typeface="Verdana" panose="020B0604030504040204" pitchFamily="34" charset="0"/>
              </a:rPr>
              <a:pPr algn="r" eaLnBrk="1" hangingPunct="1">
                <a:spcBef>
                  <a:spcPct val="0"/>
                </a:spcBef>
              </a:pPr>
              <a:t>21</a:t>
            </a:fld>
            <a:endParaRPr lang="en-US" altLang="en-US">
              <a:latin typeface="Verdana" panose="020B0604030504040204" pitchFamily="34" charset="0"/>
            </a:endParaRPr>
          </a:p>
        </p:txBody>
      </p:sp>
    </p:spTree>
    <p:extLst>
      <p:ext uri="{BB962C8B-B14F-4D97-AF65-F5344CB8AC3E}">
        <p14:creationId xmlns:p14="http://schemas.microsoft.com/office/powerpoint/2010/main" val="32849356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0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89022" lvl="1">
              <a:buFontTx/>
              <a:buNone/>
            </a:pPr>
            <a:endParaRPr lang="en-US" altLang="en-US" dirty="0">
              <a:cs typeface="Arial" panose="020B0604020202020204" pitchFamily="34" charset="0"/>
            </a:endParaRPr>
          </a:p>
        </p:txBody>
      </p:sp>
      <p:sp>
        <p:nvSpPr>
          <p:cNvPr id="90010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5" name="Date Placeholder 4"/>
          <p:cNvSpPr>
            <a:spLocks noGrp="1"/>
          </p:cNvSpPr>
          <p:nvPr>
            <p:ph type="dt" sz="quarter" idx="1"/>
          </p:nvPr>
        </p:nvSpPr>
        <p:spPr/>
        <p:txBody>
          <a:bodyPr/>
          <a:lstStyle/>
          <a:p>
            <a:pPr>
              <a:defRPr/>
            </a:pPr>
            <a:fld id="{A0107416-3FAC-4554-92EF-3476457957D8}" type="datetime1">
              <a:rPr lang="en-US" smtClean="0"/>
              <a:pPr>
                <a:defRPr/>
              </a:pPr>
              <a:t>12/12/2016</a:t>
            </a:fld>
            <a:endParaRPr lang="en-US" dirty="0"/>
          </a:p>
        </p:txBody>
      </p:sp>
      <p:sp>
        <p:nvSpPr>
          <p:cNvPr id="900102"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723A6354-C461-409B-8381-90B9D8086304}" type="slidenum">
              <a:rPr lang="en-US" altLang="en-US">
                <a:latin typeface="Verdana" panose="020B0604030504040204" pitchFamily="34" charset="0"/>
              </a:rPr>
              <a:pPr algn="r" eaLnBrk="1" hangingPunct="1">
                <a:spcBef>
                  <a:spcPct val="0"/>
                </a:spcBef>
              </a:pPr>
              <a:t>22</a:t>
            </a:fld>
            <a:endParaRPr lang="en-US" altLang="en-US">
              <a:latin typeface="Verdana" panose="020B0604030504040204" pitchFamily="34" charset="0"/>
            </a:endParaRPr>
          </a:p>
        </p:txBody>
      </p:sp>
    </p:spTree>
    <p:extLst>
      <p:ext uri="{BB962C8B-B14F-4D97-AF65-F5344CB8AC3E}">
        <p14:creationId xmlns:p14="http://schemas.microsoft.com/office/powerpoint/2010/main" val="38350999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0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89022" lvl="1">
              <a:buFontTx/>
              <a:buNone/>
            </a:pPr>
            <a:endParaRPr lang="en-US" altLang="en-US" dirty="0">
              <a:cs typeface="Arial" panose="020B0604020202020204" pitchFamily="34" charset="0"/>
            </a:endParaRPr>
          </a:p>
        </p:txBody>
      </p:sp>
      <p:sp>
        <p:nvSpPr>
          <p:cNvPr id="90010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5" name="Date Placeholder 4"/>
          <p:cNvSpPr>
            <a:spLocks noGrp="1"/>
          </p:cNvSpPr>
          <p:nvPr>
            <p:ph type="dt" sz="quarter" idx="1"/>
          </p:nvPr>
        </p:nvSpPr>
        <p:spPr/>
        <p:txBody>
          <a:bodyPr/>
          <a:lstStyle/>
          <a:p>
            <a:pPr>
              <a:defRPr/>
            </a:pPr>
            <a:fld id="{A0107416-3FAC-4554-92EF-3476457957D8}" type="datetime1">
              <a:rPr lang="en-US" smtClean="0"/>
              <a:pPr>
                <a:defRPr/>
              </a:pPr>
              <a:t>12/12/2016</a:t>
            </a:fld>
            <a:endParaRPr lang="en-US" dirty="0"/>
          </a:p>
        </p:txBody>
      </p:sp>
      <p:sp>
        <p:nvSpPr>
          <p:cNvPr id="900102"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723A6354-C461-409B-8381-90B9D8086304}" type="slidenum">
              <a:rPr lang="en-US" altLang="en-US">
                <a:latin typeface="Verdana" panose="020B0604030504040204" pitchFamily="34" charset="0"/>
              </a:rPr>
              <a:pPr algn="r" eaLnBrk="1" hangingPunct="1">
                <a:spcBef>
                  <a:spcPct val="0"/>
                </a:spcBef>
              </a:pPr>
              <a:t>23</a:t>
            </a:fld>
            <a:endParaRPr lang="en-US" altLang="en-US">
              <a:latin typeface="Verdana" panose="020B0604030504040204" pitchFamily="34" charset="0"/>
            </a:endParaRPr>
          </a:p>
        </p:txBody>
      </p:sp>
    </p:spTree>
    <p:extLst>
      <p:ext uri="{BB962C8B-B14F-4D97-AF65-F5344CB8AC3E}">
        <p14:creationId xmlns:p14="http://schemas.microsoft.com/office/powerpoint/2010/main" val="23911926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4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a:cs typeface="Arial" panose="020B0604020202020204" pitchFamily="34" charset="0"/>
              </a:rPr>
              <a:t> TS transfers Refundable AOC from Form 8863 Part I Line 8 to 1040 Line 68 under Payments section</a:t>
            </a:r>
          </a:p>
        </p:txBody>
      </p:sp>
      <p:sp>
        <p:nvSpPr>
          <p:cNvPr id="90419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5" name="Date Placeholder 4"/>
          <p:cNvSpPr>
            <a:spLocks noGrp="1"/>
          </p:cNvSpPr>
          <p:nvPr>
            <p:ph type="dt" sz="quarter" idx="1"/>
          </p:nvPr>
        </p:nvSpPr>
        <p:spPr/>
        <p:txBody>
          <a:bodyPr/>
          <a:lstStyle/>
          <a:p>
            <a:pPr>
              <a:defRPr/>
            </a:pPr>
            <a:fld id="{8E3DD0B3-A354-4096-8514-A2855DFF597E}" type="datetime1">
              <a:rPr lang="en-US" smtClean="0"/>
              <a:pPr>
                <a:defRPr/>
              </a:pPr>
              <a:t>12/12/2016</a:t>
            </a:fld>
            <a:endParaRPr lang="en-US" dirty="0"/>
          </a:p>
        </p:txBody>
      </p:sp>
      <p:sp>
        <p:nvSpPr>
          <p:cNvPr id="904198"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202621B6-808E-47D6-B34A-2FC122BA6EDB}" type="slidenum">
              <a:rPr lang="en-US" altLang="en-US">
                <a:latin typeface="Verdana" panose="020B0604030504040204" pitchFamily="34" charset="0"/>
              </a:rPr>
              <a:pPr algn="r" eaLnBrk="1" hangingPunct="1">
                <a:spcBef>
                  <a:spcPct val="0"/>
                </a:spcBef>
              </a:pPr>
              <a:t>24</a:t>
            </a:fld>
            <a:endParaRPr lang="en-US" altLang="en-US">
              <a:latin typeface="Verdana" panose="020B0604030504040204" pitchFamily="34" charset="0"/>
            </a:endParaRPr>
          </a:p>
        </p:txBody>
      </p:sp>
    </p:spTree>
    <p:extLst>
      <p:ext uri="{BB962C8B-B14F-4D97-AF65-F5344CB8AC3E}">
        <p14:creationId xmlns:p14="http://schemas.microsoft.com/office/powerpoint/2010/main" val="40725762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4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a:cs typeface="Arial" panose="020B0604020202020204" pitchFamily="34" charset="0"/>
              </a:rPr>
              <a:t> TS transfers Nonrefundable LLC or AOC from Form 8863 Part II Line 19 to 1040 Line 50 </a:t>
            </a:r>
          </a:p>
        </p:txBody>
      </p:sp>
      <p:sp>
        <p:nvSpPr>
          <p:cNvPr id="90419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5" name="Date Placeholder 4"/>
          <p:cNvSpPr>
            <a:spLocks noGrp="1"/>
          </p:cNvSpPr>
          <p:nvPr>
            <p:ph type="dt" sz="quarter" idx="1"/>
          </p:nvPr>
        </p:nvSpPr>
        <p:spPr/>
        <p:txBody>
          <a:bodyPr/>
          <a:lstStyle/>
          <a:p>
            <a:pPr>
              <a:defRPr/>
            </a:pPr>
            <a:fld id="{8E3DD0B3-A354-4096-8514-A2855DFF597E}" type="datetime1">
              <a:rPr lang="en-US" smtClean="0"/>
              <a:pPr>
                <a:defRPr/>
              </a:pPr>
              <a:t>12/12/2016</a:t>
            </a:fld>
            <a:endParaRPr lang="en-US" dirty="0"/>
          </a:p>
        </p:txBody>
      </p:sp>
      <p:sp>
        <p:nvSpPr>
          <p:cNvPr id="904198"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202621B6-808E-47D6-B34A-2FC122BA6EDB}" type="slidenum">
              <a:rPr lang="en-US" altLang="en-US">
                <a:latin typeface="Verdana" panose="020B0604030504040204" pitchFamily="34" charset="0"/>
              </a:rPr>
              <a:pPr algn="r" eaLnBrk="1" hangingPunct="1">
                <a:spcBef>
                  <a:spcPct val="0"/>
                </a:spcBef>
              </a:pPr>
              <a:t>25</a:t>
            </a:fld>
            <a:endParaRPr lang="en-US" altLang="en-US">
              <a:latin typeface="Verdana" panose="020B0604030504040204" pitchFamily="34" charset="0"/>
            </a:endParaRPr>
          </a:p>
        </p:txBody>
      </p:sp>
    </p:spTree>
    <p:extLst>
      <p:ext uri="{BB962C8B-B14F-4D97-AF65-F5344CB8AC3E}">
        <p14:creationId xmlns:p14="http://schemas.microsoft.com/office/powerpoint/2010/main" val="20953966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7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88781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solidFill>
                <a:prstClr val="black"/>
              </a:solidFill>
            </a:endParaRPr>
          </a:p>
        </p:txBody>
      </p:sp>
      <p:sp>
        <p:nvSpPr>
          <p:cNvPr id="5" name="Date Placeholder 4"/>
          <p:cNvSpPr>
            <a:spLocks noGrp="1"/>
          </p:cNvSpPr>
          <p:nvPr>
            <p:ph type="dt" sz="quarter" idx="1"/>
          </p:nvPr>
        </p:nvSpPr>
        <p:spPr/>
        <p:txBody>
          <a:bodyPr/>
          <a:lstStyle/>
          <a:p>
            <a:pPr>
              <a:defRPr/>
            </a:pPr>
            <a:fld id="{87A4E2D3-ABEE-41FC-9287-934307EF3B89}" type="datetime1">
              <a:rPr lang="en-US" smtClean="0">
                <a:solidFill>
                  <a:prstClr val="black"/>
                </a:solidFill>
              </a:rPr>
              <a:pPr>
                <a:defRPr/>
              </a:pPr>
              <a:t>12/12/2016</a:t>
            </a:fld>
            <a:endParaRPr lang="en-US" dirty="0">
              <a:solidFill>
                <a:prstClr val="black"/>
              </a:solidFill>
            </a:endParaRPr>
          </a:p>
        </p:txBody>
      </p:sp>
      <p:sp>
        <p:nvSpPr>
          <p:cNvPr id="887814"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fontAlgn="base">
              <a:spcBef>
                <a:spcPct val="0"/>
              </a:spcBef>
              <a:spcAft>
                <a:spcPct val="0"/>
              </a:spcAft>
            </a:pPr>
            <a:fld id="{2BF98CA3-1AEB-4A34-B286-52837F8EE77F}" type="slidenum">
              <a:rPr lang="en-US" altLang="en-US">
                <a:solidFill>
                  <a:prstClr val="black"/>
                </a:solidFill>
                <a:latin typeface="Verdana" panose="020B0604030504040204" pitchFamily="34" charset="0"/>
                <a:ea typeface="ＭＳ Ｐゴシック" panose="020B0600070205080204" pitchFamily="34" charset="-128"/>
              </a:rPr>
              <a:pPr algn="r" fontAlgn="base">
                <a:spcBef>
                  <a:spcPct val="0"/>
                </a:spcBef>
                <a:spcAft>
                  <a:spcPct val="0"/>
                </a:spcAft>
              </a:pPr>
              <a:t>26</a:t>
            </a:fld>
            <a:endParaRPr lang="en-US" altLang="en-US">
              <a:solidFill>
                <a:prstClr val="black"/>
              </a:solidFill>
              <a:latin typeface="Verdan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9610708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solidFill>
                <a:prstClr val="black"/>
              </a:solidFill>
            </a:endParaRPr>
          </a:p>
        </p:txBody>
      </p:sp>
      <p:sp>
        <p:nvSpPr>
          <p:cNvPr id="6" name="Date Placeholder 2"/>
          <p:cNvSpPr>
            <a:spLocks noGrp="1"/>
          </p:cNvSpPr>
          <p:nvPr>
            <p:ph type="dt" sz="quarter" idx="1"/>
          </p:nvPr>
        </p:nvSpPr>
        <p:spPr/>
        <p:txBody>
          <a:bodyPr/>
          <a:lstStyle/>
          <a:p>
            <a:pPr>
              <a:defRPr/>
            </a:pPr>
            <a:fld id="{D90E0CF1-187C-42BA-A052-21909ABD547C}" type="datetime1">
              <a:rPr lang="en-US" smtClean="0">
                <a:solidFill>
                  <a:prstClr val="black"/>
                </a:solidFill>
              </a:rPr>
              <a:pPr>
                <a:defRPr/>
              </a:pPr>
              <a:t>12/12/2016</a:t>
            </a:fld>
            <a:endParaRPr lang="en-US" dirty="0">
              <a:solidFill>
                <a:prstClr val="black"/>
              </a:solidFill>
            </a:endParaRPr>
          </a:p>
        </p:txBody>
      </p:sp>
      <p:sp>
        <p:nvSpPr>
          <p:cNvPr id="889860" name="Rectangle 7"/>
          <p:cNvSpPr txBox="1">
            <a:spLocks noGrp="1" noChangeArrowheads="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fontAlgn="base">
              <a:spcBef>
                <a:spcPct val="0"/>
              </a:spcBef>
              <a:spcAft>
                <a:spcPct val="0"/>
              </a:spcAft>
            </a:pPr>
            <a:fld id="{0C089185-70F3-4F71-843F-E963C27C7253}" type="slidenum">
              <a:rPr lang="en-US" altLang="en-US">
                <a:solidFill>
                  <a:prstClr val="black"/>
                </a:solidFill>
                <a:ea typeface="ＭＳ Ｐゴシック" panose="020B0600070205080204" pitchFamily="34" charset="-128"/>
              </a:rPr>
              <a:pPr algn="r" fontAlgn="base">
                <a:spcBef>
                  <a:spcPct val="0"/>
                </a:spcBef>
                <a:spcAft>
                  <a:spcPct val="0"/>
                </a:spcAft>
              </a:pPr>
              <a:t>27</a:t>
            </a:fld>
            <a:endParaRPr lang="en-US" altLang="en-US">
              <a:solidFill>
                <a:prstClr val="black"/>
              </a:solidFill>
              <a:ea typeface="ＭＳ Ｐゴシック" panose="020B0600070205080204" pitchFamily="34" charset="-128"/>
            </a:endParaRPr>
          </a:p>
        </p:txBody>
      </p:sp>
      <p:sp>
        <p:nvSpPr>
          <p:cNvPr id="889861" name="Rectangle 2"/>
          <p:cNvSpPr>
            <a:spLocks noGrp="1" noRot="1" noChangeAspect="1" noChangeArrowheads="1" noTextEdit="1"/>
          </p:cNvSpPr>
          <p:nvPr>
            <p:ph type="sldImg"/>
          </p:nvPr>
        </p:nvSpPr>
        <p:spPr bwMode="auto">
          <a:xfrm>
            <a:off x="1143000" y="684213"/>
            <a:ext cx="4573588"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986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anose="020B0604020202020204" pitchFamily="34" charset="0"/>
            </a:endParaRPr>
          </a:p>
        </p:txBody>
      </p:sp>
    </p:spTree>
    <p:extLst>
      <p:ext uri="{BB962C8B-B14F-4D97-AF65-F5344CB8AC3E}">
        <p14:creationId xmlns:p14="http://schemas.microsoft.com/office/powerpoint/2010/main" val="5175805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solidFill>
                <a:prstClr val="black"/>
              </a:solidFill>
            </a:endParaRPr>
          </a:p>
        </p:txBody>
      </p:sp>
      <p:sp>
        <p:nvSpPr>
          <p:cNvPr id="6" name="Date Placeholder 2"/>
          <p:cNvSpPr>
            <a:spLocks noGrp="1"/>
          </p:cNvSpPr>
          <p:nvPr>
            <p:ph type="dt" sz="quarter" idx="1"/>
          </p:nvPr>
        </p:nvSpPr>
        <p:spPr/>
        <p:txBody>
          <a:bodyPr/>
          <a:lstStyle/>
          <a:p>
            <a:pPr>
              <a:defRPr/>
            </a:pPr>
            <a:fld id="{D90E0CF1-187C-42BA-A052-21909ABD547C}" type="datetime1">
              <a:rPr lang="en-US" smtClean="0">
                <a:solidFill>
                  <a:prstClr val="black"/>
                </a:solidFill>
              </a:rPr>
              <a:pPr>
                <a:defRPr/>
              </a:pPr>
              <a:t>12/12/2016</a:t>
            </a:fld>
            <a:endParaRPr lang="en-US" dirty="0">
              <a:solidFill>
                <a:prstClr val="black"/>
              </a:solidFill>
            </a:endParaRPr>
          </a:p>
        </p:txBody>
      </p:sp>
      <p:sp>
        <p:nvSpPr>
          <p:cNvPr id="889860" name="Rectangle 7"/>
          <p:cNvSpPr txBox="1">
            <a:spLocks noGrp="1" noChangeArrowheads="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fontAlgn="base">
              <a:spcBef>
                <a:spcPct val="0"/>
              </a:spcBef>
              <a:spcAft>
                <a:spcPct val="0"/>
              </a:spcAft>
            </a:pPr>
            <a:fld id="{0C089185-70F3-4F71-843F-E963C27C7253}" type="slidenum">
              <a:rPr lang="en-US" altLang="en-US">
                <a:solidFill>
                  <a:prstClr val="black"/>
                </a:solidFill>
                <a:ea typeface="ＭＳ Ｐゴシック" panose="020B0600070205080204" pitchFamily="34" charset="-128"/>
              </a:rPr>
              <a:pPr algn="r" fontAlgn="base">
                <a:spcBef>
                  <a:spcPct val="0"/>
                </a:spcBef>
                <a:spcAft>
                  <a:spcPct val="0"/>
                </a:spcAft>
              </a:pPr>
              <a:t>28</a:t>
            </a:fld>
            <a:endParaRPr lang="en-US" altLang="en-US">
              <a:solidFill>
                <a:prstClr val="black"/>
              </a:solidFill>
              <a:ea typeface="ＭＳ Ｐゴシック" panose="020B0600070205080204" pitchFamily="34" charset="-128"/>
            </a:endParaRPr>
          </a:p>
        </p:txBody>
      </p:sp>
      <p:sp>
        <p:nvSpPr>
          <p:cNvPr id="889861" name="Rectangle 2"/>
          <p:cNvSpPr>
            <a:spLocks noGrp="1" noRot="1" noChangeAspect="1" noChangeArrowheads="1" noTextEdit="1"/>
          </p:cNvSpPr>
          <p:nvPr>
            <p:ph type="sldImg"/>
          </p:nvPr>
        </p:nvSpPr>
        <p:spPr bwMode="auto">
          <a:xfrm>
            <a:off x="1143000" y="684213"/>
            <a:ext cx="4573588"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986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anose="020B0604020202020204" pitchFamily="34" charset="0"/>
            </a:endParaRPr>
          </a:p>
        </p:txBody>
      </p:sp>
    </p:spTree>
    <p:extLst>
      <p:ext uri="{BB962C8B-B14F-4D97-AF65-F5344CB8AC3E}">
        <p14:creationId xmlns:p14="http://schemas.microsoft.com/office/powerpoint/2010/main" val="19668986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8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US" altLang="en-US" dirty="0">
              <a:cs typeface="Arial" panose="020B0604020202020204" pitchFamily="34" charset="0"/>
            </a:endParaRPr>
          </a:p>
        </p:txBody>
      </p:sp>
      <p:sp>
        <p:nvSpPr>
          <p:cNvPr id="90829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5" name="Date Placeholder 4"/>
          <p:cNvSpPr>
            <a:spLocks noGrp="1"/>
          </p:cNvSpPr>
          <p:nvPr>
            <p:ph type="dt" sz="quarter" idx="1"/>
          </p:nvPr>
        </p:nvSpPr>
        <p:spPr/>
        <p:txBody>
          <a:bodyPr/>
          <a:lstStyle/>
          <a:p>
            <a:pPr>
              <a:defRPr/>
            </a:pPr>
            <a:fld id="{6068FB45-42E9-4175-9471-292CBDDE43A9}" type="datetime1">
              <a:rPr lang="en-US" smtClean="0"/>
              <a:pPr>
                <a:defRPr/>
              </a:pPr>
              <a:t>12/12/2016</a:t>
            </a:fld>
            <a:endParaRPr lang="en-US" dirty="0"/>
          </a:p>
        </p:txBody>
      </p:sp>
      <p:sp>
        <p:nvSpPr>
          <p:cNvPr id="908294"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2BE607E6-2C9C-432D-B832-DCB3C832A0CF}" type="slidenum">
              <a:rPr lang="en-US" altLang="en-US">
                <a:latin typeface="Verdana" panose="020B0604030504040204" pitchFamily="34" charset="0"/>
              </a:rPr>
              <a:pPr algn="r" eaLnBrk="1" hangingPunct="1">
                <a:spcBef>
                  <a:spcPct val="0"/>
                </a:spcBef>
              </a:pPr>
              <a:t>29</a:t>
            </a:fld>
            <a:endParaRPr lang="en-US" altLang="en-US">
              <a:latin typeface="Verdana" panose="020B0604030504040204" pitchFamily="34" charset="0"/>
            </a:endParaRPr>
          </a:p>
        </p:txBody>
      </p:sp>
    </p:spTree>
    <p:extLst>
      <p:ext uri="{BB962C8B-B14F-4D97-AF65-F5344CB8AC3E}">
        <p14:creationId xmlns:p14="http://schemas.microsoft.com/office/powerpoint/2010/main" val="3057075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3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86323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5" name="Date Placeholder 4"/>
          <p:cNvSpPr>
            <a:spLocks noGrp="1"/>
          </p:cNvSpPr>
          <p:nvPr>
            <p:ph type="dt" sz="quarter" idx="1"/>
          </p:nvPr>
        </p:nvSpPr>
        <p:spPr/>
        <p:txBody>
          <a:bodyPr/>
          <a:lstStyle/>
          <a:p>
            <a:pPr>
              <a:defRPr/>
            </a:pPr>
            <a:fld id="{91153F8F-ADA4-426E-A6B8-AC30B0F141D5}" type="datetime1">
              <a:rPr lang="en-US" smtClean="0"/>
              <a:pPr>
                <a:defRPr/>
              </a:pPr>
              <a:t>12/12/2016</a:t>
            </a:fld>
            <a:endParaRPr lang="en-US" dirty="0"/>
          </a:p>
        </p:txBody>
      </p:sp>
      <p:sp>
        <p:nvSpPr>
          <p:cNvPr id="863238"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9998A282-0A5E-43EB-ABFB-6ADEEAB9F3B5}" type="slidenum">
              <a:rPr lang="en-US" altLang="en-US">
                <a:latin typeface="Verdana" panose="020B0604030504040204" pitchFamily="34" charset="0"/>
              </a:rPr>
              <a:pPr algn="r" eaLnBrk="1" hangingPunct="1">
                <a:spcBef>
                  <a:spcPct val="0"/>
                </a:spcBef>
              </a:pPr>
              <a:t>3</a:t>
            </a:fld>
            <a:endParaRPr lang="en-US" altLang="en-US">
              <a:latin typeface="Verdana" panose="020B0604030504040204" pitchFamily="34" charset="0"/>
            </a:endParaRPr>
          </a:p>
        </p:txBody>
      </p:sp>
    </p:spTree>
    <p:extLst>
      <p:ext uri="{BB962C8B-B14F-4D97-AF65-F5344CB8AC3E}">
        <p14:creationId xmlns:p14="http://schemas.microsoft.com/office/powerpoint/2010/main" val="411950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5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86528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5" name="Date Placeholder 4"/>
          <p:cNvSpPr>
            <a:spLocks noGrp="1"/>
          </p:cNvSpPr>
          <p:nvPr>
            <p:ph type="dt" sz="quarter" idx="1"/>
          </p:nvPr>
        </p:nvSpPr>
        <p:spPr/>
        <p:txBody>
          <a:bodyPr/>
          <a:lstStyle/>
          <a:p>
            <a:pPr>
              <a:defRPr/>
            </a:pPr>
            <a:fld id="{932DBC9E-88AF-4C7A-B991-F499B1BBBC04}" type="datetime1">
              <a:rPr lang="en-US" smtClean="0"/>
              <a:pPr>
                <a:defRPr/>
              </a:pPr>
              <a:t>12/12/2016</a:t>
            </a:fld>
            <a:endParaRPr lang="en-US" dirty="0"/>
          </a:p>
        </p:txBody>
      </p:sp>
      <p:sp>
        <p:nvSpPr>
          <p:cNvPr id="865286"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2E306D91-0284-4BD7-AE1F-73AE5C0E6718}" type="slidenum">
              <a:rPr lang="en-US" altLang="en-US">
                <a:latin typeface="Verdana" panose="020B0604030504040204" pitchFamily="34" charset="0"/>
              </a:rPr>
              <a:pPr algn="r" eaLnBrk="1" hangingPunct="1">
                <a:spcBef>
                  <a:spcPct val="0"/>
                </a:spcBef>
              </a:pPr>
              <a:t>4</a:t>
            </a:fld>
            <a:endParaRPr lang="en-US" altLang="en-US">
              <a:latin typeface="Verdana" panose="020B0604030504040204" pitchFamily="34" charset="0"/>
            </a:endParaRPr>
          </a:p>
        </p:txBody>
      </p:sp>
    </p:spTree>
    <p:extLst>
      <p:ext uri="{BB962C8B-B14F-4D97-AF65-F5344CB8AC3E}">
        <p14:creationId xmlns:p14="http://schemas.microsoft.com/office/powerpoint/2010/main" val="2285417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330"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6" name="Date Placeholder 2"/>
          <p:cNvSpPr>
            <a:spLocks noGrp="1"/>
          </p:cNvSpPr>
          <p:nvPr>
            <p:ph type="dt" sz="quarter" idx="1"/>
          </p:nvPr>
        </p:nvSpPr>
        <p:spPr/>
        <p:txBody>
          <a:bodyPr/>
          <a:lstStyle/>
          <a:p>
            <a:pPr>
              <a:defRPr/>
            </a:pPr>
            <a:fld id="{A4A07170-88AB-4A79-9FBF-2DB67051E1C6}" type="datetime1">
              <a:rPr lang="en-US" smtClean="0"/>
              <a:pPr>
                <a:defRPr/>
              </a:pPr>
              <a:t>12/12/2016</a:t>
            </a:fld>
            <a:endParaRPr lang="en-US" dirty="0"/>
          </a:p>
        </p:txBody>
      </p:sp>
      <p:sp>
        <p:nvSpPr>
          <p:cNvPr id="867332"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0857BD38-D1CF-4881-A377-3831E51FDD48}" type="slidenum">
              <a:rPr lang="en-US" altLang="en-US"/>
              <a:pPr algn="r" eaLnBrk="1" hangingPunct="1">
                <a:spcBef>
                  <a:spcPct val="0"/>
                </a:spcBef>
              </a:pPr>
              <a:t>5</a:t>
            </a:fld>
            <a:endParaRPr lang="en-US" altLang="en-US"/>
          </a:p>
        </p:txBody>
      </p:sp>
      <p:sp>
        <p:nvSpPr>
          <p:cNvPr id="867333" name="Rectangle 2"/>
          <p:cNvSpPr>
            <a:spLocks noGrp="1" noRot="1" noChangeAspect="1" noChangeArrowheads="1" noTextEdit="1"/>
          </p:cNvSpPr>
          <p:nvPr>
            <p:ph type="sldImg"/>
          </p:nvPr>
        </p:nvSpPr>
        <p:spPr bwMode="auto">
          <a:xfrm>
            <a:off x="1149350"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733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anose="020B0604020202020204" pitchFamily="34" charset="0"/>
            </a:endParaRPr>
          </a:p>
        </p:txBody>
      </p:sp>
    </p:spTree>
    <p:extLst>
      <p:ext uri="{BB962C8B-B14F-4D97-AF65-F5344CB8AC3E}">
        <p14:creationId xmlns:p14="http://schemas.microsoft.com/office/powerpoint/2010/main" val="3449353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378"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6" name="Date Placeholder 2"/>
          <p:cNvSpPr>
            <a:spLocks noGrp="1"/>
          </p:cNvSpPr>
          <p:nvPr>
            <p:ph type="dt" sz="quarter" idx="1"/>
          </p:nvPr>
        </p:nvSpPr>
        <p:spPr/>
        <p:txBody>
          <a:bodyPr/>
          <a:lstStyle/>
          <a:p>
            <a:pPr>
              <a:defRPr/>
            </a:pPr>
            <a:fld id="{F07FD87D-8659-4DC1-BC59-ABE97A134003}" type="datetime1">
              <a:rPr lang="en-US" smtClean="0"/>
              <a:pPr>
                <a:defRPr/>
              </a:pPr>
              <a:t>12/12/2016</a:t>
            </a:fld>
            <a:endParaRPr lang="en-US" dirty="0"/>
          </a:p>
        </p:txBody>
      </p:sp>
      <p:sp>
        <p:nvSpPr>
          <p:cNvPr id="869380"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C891ED37-E720-48DA-BE87-8E3163A34787}" type="slidenum">
              <a:rPr lang="en-US" altLang="en-US"/>
              <a:pPr algn="r" eaLnBrk="1" hangingPunct="1">
                <a:spcBef>
                  <a:spcPct val="0"/>
                </a:spcBef>
              </a:pPr>
              <a:t>6</a:t>
            </a:fld>
            <a:endParaRPr lang="en-US" altLang="en-US"/>
          </a:p>
        </p:txBody>
      </p:sp>
      <p:sp>
        <p:nvSpPr>
          <p:cNvPr id="869381" name="Rectangle 2"/>
          <p:cNvSpPr>
            <a:spLocks noGrp="1" noRot="1" noChangeAspect="1" noChangeArrowheads="1" noTextEdit="1"/>
          </p:cNvSpPr>
          <p:nvPr>
            <p:ph type="sldImg"/>
          </p:nvPr>
        </p:nvSpPr>
        <p:spPr bwMode="auto">
          <a:xfrm>
            <a:off x="1149350"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938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 typeface="Arial" pitchFamily="34" charset="0"/>
              <a:buChar char="•"/>
            </a:pPr>
            <a:r>
              <a:rPr lang="en-US" altLang="en-US" dirty="0">
                <a:cs typeface="Arial" panose="020B0604020202020204" pitchFamily="34" charset="0"/>
              </a:rPr>
              <a:t>  Qualified</a:t>
            </a:r>
            <a:r>
              <a:rPr lang="en-US" altLang="en-US" baseline="0" dirty="0">
                <a:cs typeface="Arial" panose="020B0604020202020204" pitchFamily="34" charset="0"/>
              </a:rPr>
              <a:t> tuition expenses must also be reduced by other non-taxable payments including 529 plan payments (which apply to qualified tuition) and Coverdell Education Savings account payments.</a:t>
            </a:r>
          </a:p>
          <a:p>
            <a:pPr eaLnBrk="1" hangingPunct="1"/>
            <a:endParaRPr lang="en-US" altLang="en-US" baseline="0" dirty="0">
              <a:cs typeface="Arial" panose="020B0604020202020204" pitchFamily="34" charset="0"/>
            </a:endParaRPr>
          </a:p>
          <a:p>
            <a:pPr eaLnBrk="1" hangingPunct="1">
              <a:buFont typeface="Arial" pitchFamily="34" charset="0"/>
              <a:buChar char="•"/>
            </a:pPr>
            <a:r>
              <a:rPr lang="en-US" altLang="en-US" baseline="0" dirty="0">
                <a:cs typeface="Arial" panose="020B0604020202020204" pitchFamily="34" charset="0"/>
              </a:rPr>
              <a:t>  Must understand what the tax-free scholarships cover.  Some cover room &amp; board (which are not qualified education expenses).  </a:t>
            </a:r>
            <a:endParaRPr lang="en-US" altLang="en-US" dirty="0">
              <a:cs typeface="Arial" panose="020B0604020202020204" pitchFamily="34" charset="0"/>
            </a:endParaRPr>
          </a:p>
        </p:txBody>
      </p:sp>
    </p:spTree>
    <p:extLst>
      <p:ext uri="{BB962C8B-B14F-4D97-AF65-F5344CB8AC3E}">
        <p14:creationId xmlns:p14="http://schemas.microsoft.com/office/powerpoint/2010/main" val="1554152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1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87142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5" name="Date Placeholder 4"/>
          <p:cNvSpPr>
            <a:spLocks noGrp="1"/>
          </p:cNvSpPr>
          <p:nvPr>
            <p:ph type="dt" sz="quarter" idx="1"/>
          </p:nvPr>
        </p:nvSpPr>
        <p:spPr/>
        <p:txBody>
          <a:bodyPr/>
          <a:lstStyle/>
          <a:p>
            <a:pPr>
              <a:defRPr/>
            </a:pPr>
            <a:fld id="{DEFD24E9-FD7C-4A65-A7AF-68671A87CF4B}" type="datetime1">
              <a:rPr lang="en-US" smtClean="0"/>
              <a:pPr>
                <a:defRPr/>
              </a:pPr>
              <a:t>12/12/2016</a:t>
            </a:fld>
            <a:endParaRPr lang="en-US" dirty="0"/>
          </a:p>
        </p:txBody>
      </p:sp>
      <p:sp>
        <p:nvSpPr>
          <p:cNvPr id="871430"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512956FB-6CD5-4745-8930-4FC88046F139}" type="slidenum">
              <a:rPr lang="en-US" altLang="en-US">
                <a:latin typeface="Verdana" panose="020B0604030504040204" pitchFamily="34" charset="0"/>
              </a:rPr>
              <a:pPr algn="r" eaLnBrk="1" hangingPunct="1">
                <a:spcBef>
                  <a:spcPct val="0"/>
                </a:spcBef>
              </a:pPr>
              <a:t>7</a:t>
            </a:fld>
            <a:endParaRPr lang="en-US" altLang="en-US">
              <a:latin typeface="Verdana" panose="020B0604030504040204" pitchFamily="34" charset="0"/>
            </a:endParaRPr>
          </a:p>
        </p:txBody>
      </p:sp>
    </p:spTree>
    <p:extLst>
      <p:ext uri="{BB962C8B-B14F-4D97-AF65-F5344CB8AC3E}">
        <p14:creationId xmlns:p14="http://schemas.microsoft.com/office/powerpoint/2010/main" val="3884058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4"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6" name="Date Placeholder 2"/>
          <p:cNvSpPr>
            <a:spLocks noGrp="1"/>
          </p:cNvSpPr>
          <p:nvPr>
            <p:ph type="dt" sz="quarter" idx="1"/>
          </p:nvPr>
        </p:nvSpPr>
        <p:spPr/>
        <p:txBody>
          <a:bodyPr/>
          <a:lstStyle/>
          <a:p>
            <a:pPr>
              <a:defRPr/>
            </a:pPr>
            <a:fld id="{8DEB85A3-F087-4045-8C26-245166E3EA91}" type="datetime1">
              <a:rPr lang="en-US" smtClean="0"/>
              <a:pPr>
                <a:defRPr/>
              </a:pPr>
              <a:t>12/12/2016</a:t>
            </a:fld>
            <a:endParaRPr lang="en-US" dirty="0"/>
          </a:p>
        </p:txBody>
      </p:sp>
      <p:sp>
        <p:nvSpPr>
          <p:cNvPr id="873476"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76FCBA13-FCC4-4BFD-84A5-3F2CABACD50C}" type="slidenum">
              <a:rPr lang="en-US" altLang="en-US"/>
              <a:pPr algn="r" eaLnBrk="1" hangingPunct="1">
                <a:spcBef>
                  <a:spcPct val="0"/>
                </a:spcBef>
              </a:pPr>
              <a:t>8</a:t>
            </a:fld>
            <a:endParaRPr lang="en-US" altLang="en-US"/>
          </a:p>
        </p:txBody>
      </p:sp>
      <p:sp>
        <p:nvSpPr>
          <p:cNvPr id="873477" name="Rectangle 2"/>
          <p:cNvSpPr>
            <a:spLocks noGrp="1" noRot="1" noChangeAspect="1" noChangeArrowheads="1" noTextEdit="1"/>
          </p:cNvSpPr>
          <p:nvPr>
            <p:ph type="sldImg"/>
          </p:nvPr>
        </p:nvSpPr>
        <p:spPr bwMode="auto">
          <a:xfrm>
            <a:off x="1149350"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347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anose="020B0604020202020204" pitchFamily="34" charset="0"/>
            </a:endParaRPr>
          </a:p>
        </p:txBody>
      </p:sp>
    </p:spTree>
    <p:extLst>
      <p:ext uri="{BB962C8B-B14F-4D97-AF65-F5344CB8AC3E}">
        <p14:creationId xmlns:p14="http://schemas.microsoft.com/office/powerpoint/2010/main" val="135770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C3B0E1-BF12-4527-ADB4-26D45E66BD9F}" type="slidenum">
              <a:rPr lang="en-US" smtClean="0"/>
              <a:pPr/>
              <a:t>9</a:t>
            </a:fld>
            <a:endParaRPr lang="en-US"/>
          </a:p>
        </p:txBody>
      </p:sp>
    </p:spTree>
    <p:extLst>
      <p:ext uri="{BB962C8B-B14F-4D97-AF65-F5344CB8AC3E}">
        <p14:creationId xmlns:p14="http://schemas.microsoft.com/office/powerpoint/2010/main" val="1894213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778"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a:noFill/>
            </a:ln>
            <a:extLst/>
          </p:spPr>
          <p:txBody>
            <a:bodyPr wrap="none" anchor="ctr">
              <a:norm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2400" dirty="0">
                <a:latin typeface="Calibri" pitchFamily="34"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a:noFill/>
              </a:ln>
              <a:extLst/>
            </p:spPr>
            <p:txBody>
              <a:bodyPr wrap="none" anchor="ctr">
                <a:norm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2400" dirty="0">
                  <a:latin typeface="Calibri" pitchFamily="34"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a:noFill/>
              </a:ln>
              <a:extLst/>
            </p:spPr>
            <p:txBody>
              <a:bodyPr wrap="none" anchor="ctr">
                <a:norm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2400" dirty="0">
                  <a:latin typeface="Calibri" pitchFamily="34"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endParaRPr lang="en-US"/>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a:noFill/>
              </a:ln>
              <a:extLst/>
            </p:spPr>
            <p:txBody>
              <a:bodyPr wrap="none" anchor="ctr">
                <a:normAutofit fontScale="70000" lnSpcReduction="20000"/>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2400" dirty="0">
                  <a:latin typeface="Calibri" pitchFamily="34"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endParaRPr lang="en-US"/>
              </a:p>
            </p:txBody>
          </p:sp>
        </p:grpSp>
      </p:grpSp>
      <p:sp>
        <p:nvSpPr>
          <p:cNvPr id="1122315" name="Rectangle 7"/>
          <p:cNvSpPr>
            <a:spLocks noGrp="1" noChangeArrowheads="1"/>
          </p:cNvSpPr>
          <p:nvPr>
            <p:ph type="ctrTitle"/>
          </p:nvPr>
        </p:nvSpPr>
        <p:spPr>
          <a:xfrm>
            <a:off x="990600" y="2130425"/>
            <a:ext cx="7772400" cy="1470025"/>
          </a:xfrm>
        </p:spPr>
        <p:txBody>
          <a:bodyPr/>
          <a:lstStyle>
            <a:lvl1pPr algn="ctr">
              <a:defRPr/>
            </a:lvl1pPr>
          </a:lstStyle>
          <a:p>
            <a:r>
              <a:rPr lang="en-US"/>
              <a:t>Click to edit Master title style</a:t>
            </a:r>
          </a:p>
        </p:txBody>
      </p:sp>
      <p:sp>
        <p:nvSpPr>
          <p:cNvPr id="1122316" name="Rectangle 8"/>
          <p:cNvSpPr>
            <a:spLocks noGrp="1" noChangeArrowheads="1"/>
          </p:cNvSpPr>
          <p:nvPr>
            <p:ph type="subTitle" idx="1"/>
          </p:nvPr>
        </p:nvSpPr>
        <p:spPr>
          <a:xfrm>
            <a:off x="1143000" y="3810000"/>
            <a:ext cx="7467600" cy="1981200"/>
          </a:xfrm>
        </p:spPr>
        <p:txBody>
          <a:bodyPr/>
          <a:lstStyle>
            <a:lvl1pPr marL="0" indent="0" algn="ctr">
              <a:buFont typeface="Wingdings" pitchFamily="2" charset="2"/>
              <a:buNone/>
              <a:defRPr/>
            </a:lvl1pPr>
          </a:lstStyle>
          <a:p>
            <a:r>
              <a:rPr lang="en-US"/>
              <a:t>Click to edit Master subtitle style</a:t>
            </a:r>
            <a:endParaRPr lang="en-US" dirty="0"/>
          </a:p>
        </p:txBody>
      </p:sp>
      <p:sp>
        <p:nvSpPr>
          <p:cNvPr id="13" name="Rectangle 9"/>
          <p:cNvSpPr>
            <a:spLocks noGrp="1" noChangeArrowheads="1"/>
          </p:cNvSpPr>
          <p:nvPr>
            <p:ph type="dt" sz="half" idx="10"/>
          </p:nvPr>
        </p:nvSpPr>
        <p:spPr>
          <a:xfrm>
            <a:off x="457200" y="6400800"/>
            <a:ext cx="1984375" cy="301625"/>
          </a:xfrm>
        </p:spPr>
        <p:txBody>
          <a:bodyPr/>
          <a:lstStyle>
            <a:lvl1pPr>
              <a:defRPr/>
            </a:lvl1pPr>
          </a:lstStyle>
          <a:p>
            <a:pPr>
              <a:defRPr/>
            </a:pPr>
            <a:r>
              <a:rPr lang="en-US"/>
              <a:t>2014-09-17</a:t>
            </a:r>
          </a:p>
        </p:txBody>
      </p:sp>
      <p:sp>
        <p:nvSpPr>
          <p:cNvPr id="15" name="Rectangle 11"/>
          <p:cNvSpPr>
            <a:spLocks noGrp="1" noChangeArrowheads="1"/>
          </p:cNvSpPr>
          <p:nvPr>
            <p:ph type="sldNum" sz="quarter" idx="12"/>
          </p:nvPr>
        </p:nvSpPr>
        <p:spPr>
          <a:xfrm>
            <a:off x="6781800" y="6400800"/>
            <a:ext cx="1901825" cy="301625"/>
          </a:xfrm>
        </p:spPr>
        <p:txBody>
          <a:bodyPr/>
          <a:lstStyle>
            <a:lvl1pPr>
              <a:defRPr smtClean="0"/>
            </a:lvl1pPr>
          </a:lstStyle>
          <a:p>
            <a:pPr>
              <a:defRPr/>
            </a:pPr>
            <a:fld id="{0727517F-B0C9-4C90-880D-F755826661DE}" type="slidenum">
              <a:rPr lang="en-US" altLang="en-US"/>
              <a:pPr>
                <a:defRPr/>
              </a:pPr>
              <a:t>‹#›</a:t>
            </a:fld>
            <a:endParaRPr lang="en-US" altLang="en-US"/>
          </a:p>
        </p:txBody>
      </p:sp>
      <p:sp>
        <p:nvSpPr>
          <p:cNvPr id="16"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a:t>My Footer</a:t>
            </a:r>
          </a:p>
        </p:txBody>
      </p:sp>
    </p:spTree>
    <p:extLst>
      <p:ext uri="{BB962C8B-B14F-4D97-AF65-F5344CB8AC3E}">
        <p14:creationId xmlns:p14="http://schemas.microsoft.com/office/powerpoint/2010/main" val="357034987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9"/>
          <p:cNvSpPr>
            <a:spLocks noGrp="1" noChangeArrowheads="1"/>
          </p:cNvSpPr>
          <p:nvPr>
            <p:ph type="dt" sz="half" idx="10"/>
          </p:nvPr>
        </p:nvSpPr>
        <p:spPr>
          <a:ln/>
        </p:spPr>
        <p:txBody>
          <a:bodyPr/>
          <a:lstStyle>
            <a:lvl1pPr>
              <a:defRPr/>
            </a:lvl1pPr>
          </a:lstStyle>
          <a:p>
            <a:pPr>
              <a:defRPr/>
            </a:pPr>
            <a:r>
              <a:rPr lang="en-US"/>
              <a:t>2014-09-17</a:t>
            </a:r>
          </a:p>
        </p:txBody>
      </p:sp>
      <p:sp>
        <p:nvSpPr>
          <p:cNvPr id="5" name="Rectangle 11"/>
          <p:cNvSpPr>
            <a:spLocks noGrp="1" noChangeArrowheads="1"/>
          </p:cNvSpPr>
          <p:nvPr>
            <p:ph type="sldNum" sz="quarter" idx="11"/>
          </p:nvPr>
        </p:nvSpPr>
        <p:spPr>
          <a:ln/>
        </p:spPr>
        <p:txBody>
          <a:bodyPr/>
          <a:lstStyle>
            <a:lvl1pPr>
              <a:defRPr/>
            </a:lvl1pPr>
          </a:lstStyle>
          <a:p>
            <a:pPr>
              <a:defRPr/>
            </a:pPr>
            <a:fld id="{627FCEAF-D0D5-4D38-A667-05E01D81FA01}" type="slidenum">
              <a:rPr lang="en-US" altLang="en-US"/>
              <a:pPr>
                <a:defRPr/>
              </a:pPr>
              <a:t>‹#›</a:t>
            </a:fld>
            <a:endParaRPr lang="en-US" altLang="en-US"/>
          </a:p>
        </p:txBody>
      </p:sp>
      <p:sp>
        <p:nvSpPr>
          <p:cNvPr id="7"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a:t>My Footer</a:t>
            </a:r>
          </a:p>
        </p:txBody>
      </p:sp>
    </p:spTree>
    <p:extLst>
      <p:ext uri="{BB962C8B-B14F-4D97-AF65-F5344CB8AC3E}">
        <p14:creationId xmlns:p14="http://schemas.microsoft.com/office/powerpoint/2010/main" val="189126982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r>
              <a:rPr lang="en-US"/>
              <a:t>2014-09-17</a:t>
            </a:r>
          </a:p>
        </p:txBody>
      </p:sp>
      <p:sp>
        <p:nvSpPr>
          <p:cNvPr id="5" name="Rectangle 11"/>
          <p:cNvSpPr>
            <a:spLocks noGrp="1" noChangeArrowheads="1"/>
          </p:cNvSpPr>
          <p:nvPr>
            <p:ph type="sldNum" sz="quarter" idx="11"/>
          </p:nvPr>
        </p:nvSpPr>
        <p:spPr>
          <a:ln/>
        </p:spPr>
        <p:txBody>
          <a:bodyPr/>
          <a:lstStyle>
            <a:lvl1pPr>
              <a:defRPr/>
            </a:lvl1pPr>
          </a:lstStyle>
          <a:p>
            <a:pPr>
              <a:defRPr/>
            </a:pPr>
            <a:fld id="{F090375F-B8A6-4F0B-AF0F-67C01E428B6A}" type="slidenum">
              <a:rPr lang="en-US" altLang="en-US"/>
              <a:pPr>
                <a:defRPr/>
              </a:pPr>
              <a:t>‹#›</a:t>
            </a:fld>
            <a:endParaRPr lang="en-US" altLang="en-US"/>
          </a:p>
        </p:txBody>
      </p:sp>
      <p:sp>
        <p:nvSpPr>
          <p:cNvPr id="7"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a:t>My Footer</a:t>
            </a:r>
          </a:p>
        </p:txBody>
      </p:sp>
    </p:spTree>
    <p:extLst>
      <p:ext uri="{BB962C8B-B14F-4D97-AF65-F5344CB8AC3E}">
        <p14:creationId xmlns:p14="http://schemas.microsoft.com/office/powerpoint/2010/main" val="120685668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3962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600200"/>
            <a:ext cx="3962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r>
              <a:rPr lang="en-US"/>
              <a:t>2014-09-17</a:t>
            </a:r>
          </a:p>
        </p:txBody>
      </p:sp>
      <p:sp>
        <p:nvSpPr>
          <p:cNvPr id="6" name="Rectangle 11"/>
          <p:cNvSpPr>
            <a:spLocks noGrp="1" noChangeArrowheads="1"/>
          </p:cNvSpPr>
          <p:nvPr>
            <p:ph type="sldNum" sz="quarter" idx="11"/>
          </p:nvPr>
        </p:nvSpPr>
        <p:spPr>
          <a:ln/>
        </p:spPr>
        <p:txBody>
          <a:bodyPr/>
          <a:lstStyle>
            <a:lvl1pPr>
              <a:defRPr/>
            </a:lvl1pPr>
          </a:lstStyle>
          <a:p>
            <a:pPr>
              <a:defRPr/>
            </a:pPr>
            <a:fld id="{7956E920-DF7C-4C6D-8A19-8D6C407D84EE}" type="slidenum">
              <a:rPr lang="en-US" altLang="en-US"/>
              <a:pPr>
                <a:defRPr/>
              </a:pPr>
              <a:t>‹#›</a:t>
            </a:fld>
            <a:endParaRPr lang="en-US" altLang="en-US"/>
          </a:p>
        </p:txBody>
      </p:sp>
      <p:sp>
        <p:nvSpPr>
          <p:cNvPr id="8"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a:t>My Footer</a:t>
            </a:r>
          </a:p>
        </p:txBody>
      </p:sp>
    </p:spTree>
    <p:extLst>
      <p:ext uri="{BB962C8B-B14F-4D97-AF65-F5344CB8AC3E}">
        <p14:creationId xmlns:p14="http://schemas.microsoft.com/office/powerpoint/2010/main" val="224118090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3962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39624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24400" y="1535113"/>
            <a:ext cx="3962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174875"/>
            <a:ext cx="39624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r>
              <a:rPr lang="en-US"/>
              <a:t>2014-09-17</a:t>
            </a:r>
          </a:p>
        </p:txBody>
      </p:sp>
      <p:sp>
        <p:nvSpPr>
          <p:cNvPr id="8" name="Rectangle 11"/>
          <p:cNvSpPr>
            <a:spLocks noGrp="1" noChangeArrowheads="1"/>
          </p:cNvSpPr>
          <p:nvPr>
            <p:ph type="sldNum" sz="quarter" idx="11"/>
          </p:nvPr>
        </p:nvSpPr>
        <p:spPr>
          <a:ln/>
        </p:spPr>
        <p:txBody>
          <a:bodyPr/>
          <a:lstStyle>
            <a:lvl1pPr>
              <a:defRPr/>
            </a:lvl1pPr>
          </a:lstStyle>
          <a:p>
            <a:pPr>
              <a:defRPr/>
            </a:pPr>
            <a:fld id="{A38D6082-F22A-4734-8099-26DC72D35DD8}" type="slidenum">
              <a:rPr lang="en-US" altLang="en-US"/>
              <a:pPr>
                <a:defRPr/>
              </a:pPr>
              <a:t>‹#›</a:t>
            </a:fld>
            <a:endParaRPr lang="en-US" altLang="en-US"/>
          </a:p>
        </p:txBody>
      </p:sp>
      <p:sp>
        <p:nvSpPr>
          <p:cNvPr id="10" name="Footer Placeholder 1"/>
          <p:cNvSpPr>
            <a:spLocks noGrp="1"/>
          </p:cNvSpPr>
          <p:nvPr>
            <p:ph type="ftr" sz="quarter" idx="12"/>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a:t>My Footer</a:t>
            </a:r>
          </a:p>
        </p:txBody>
      </p:sp>
    </p:spTree>
    <p:extLst>
      <p:ext uri="{BB962C8B-B14F-4D97-AF65-F5344CB8AC3E}">
        <p14:creationId xmlns:p14="http://schemas.microsoft.com/office/powerpoint/2010/main" val="187923181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r>
              <a:rPr lang="en-US"/>
              <a:t>2014-09-17</a:t>
            </a:r>
          </a:p>
        </p:txBody>
      </p:sp>
      <p:sp>
        <p:nvSpPr>
          <p:cNvPr id="4" name="Rectangle 11"/>
          <p:cNvSpPr>
            <a:spLocks noGrp="1" noChangeArrowheads="1"/>
          </p:cNvSpPr>
          <p:nvPr>
            <p:ph type="sldNum" sz="quarter" idx="11"/>
          </p:nvPr>
        </p:nvSpPr>
        <p:spPr>
          <a:ln/>
        </p:spPr>
        <p:txBody>
          <a:bodyPr/>
          <a:lstStyle>
            <a:lvl1pPr>
              <a:defRPr/>
            </a:lvl1pPr>
          </a:lstStyle>
          <a:p>
            <a:pPr>
              <a:defRPr/>
            </a:pPr>
            <a:fld id="{55728B97-D0F9-43B3-BCA0-A49776DBC85D}" type="slidenum">
              <a:rPr lang="en-US" altLang="en-US"/>
              <a:pPr>
                <a:defRPr/>
              </a:pPr>
              <a:t>‹#›</a:t>
            </a:fld>
            <a:endParaRPr lang="en-US" altLang="en-US"/>
          </a:p>
        </p:txBody>
      </p:sp>
      <p:sp>
        <p:nvSpPr>
          <p:cNvPr id="6"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a:t>My Footer</a:t>
            </a:r>
          </a:p>
        </p:txBody>
      </p:sp>
    </p:spTree>
    <p:extLst>
      <p:ext uri="{BB962C8B-B14F-4D97-AF65-F5344CB8AC3E}">
        <p14:creationId xmlns:p14="http://schemas.microsoft.com/office/powerpoint/2010/main" val="391477953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r>
              <a:rPr lang="en-US"/>
              <a:t>2014-09-17</a:t>
            </a:r>
          </a:p>
        </p:txBody>
      </p:sp>
      <p:sp>
        <p:nvSpPr>
          <p:cNvPr id="3" name="Rectangle 11"/>
          <p:cNvSpPr>
            <a:spLocks noGrp="1" noChangeArrowheads="1"/>
          </p:cNvSpPr>
          <p:nvPr>
            <p:ph type="sldNum" sz="quarter" idx="11"/>
          </p:nvPr>
        </p:nvSpPr>
        <p:spPr>
          <a:ln/>
        </p:spPr>
        <p:txBody>
          <a:bodyPr/>
          <a:lstStyle>
            <a:lvl1pPr>
              <a:defRPr/>
            </a:lvl1pPr>
          </a:lstStyle>
          <a:p>
            <a:pPr>
              <a:defRPr/>
            </a:pPr>
            <a:fld id="{35EE5FE8-0449-4FAB-9024-CDB22BDA78C5}" type="slidenum">
              <a:rPr lang="en-US" altLang="en-US"/>
              <a:pPr>
                <a:defRPr/>
              </a:pPr>
              <a:t>‹#›</a:t>
            </a:fld>
            <a:endParaRPr lang="en-US" altLang="en-US"/>
          </a:p>
        </p:txBody>
      </p:sp>
      <p:sp>
        <p:nvSpPr>
          <p:cNvPr id="5"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a:t>My Footer</a:t>
            </a:r>
          </a:p>
        </p:txBody>
      </p:sp>
    </p:spTree>
    <p:extLst>
      <p:ext uri="{BB962C8B-B14F-4D97-AF65-F5344CB8AC3E}">
        <p14:creationId xmlns:p14="http://schemas.microsoft.com/office/powerpoint/2010/main" val="318080750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r>
              <a:rPr lang="en-US"/>
              <a:t>2014-09-17</a:t>
            </a:r>
          </a:p>
        </p:txBody>
      </p:sp>
      <p:sp>
        <p:nvSpPr>
          <p:cNvPr id="6" name="Rectangle 11"/>
          <p:cNvSpPr>
            <a:spLocks noGrp="1" noChangeArrowheads="1"/>
          </p:cNvSpPr>
          <p:nvPr>
            <p:ph type="sldNum" sz="quarter" idx="11"/>
          </p:nvPr>
        </p:nvSpPr>
        <p:spPr>
          <a:ln/>
        </p:spPr>
        <p:txBody>
          <a:bodyPr/>
          <a:lstStyle>
            <a:lvl1pPr>
              <a:defRPr/>
            </a:lvl1pPr>
          </a:lstStyle>
          <a:p>
            <a:pPr>
              <a:defRPr/>
            </a:pPr>
            <a:fld id="{81B633AC-A754-4F92-AB1E-2CFB9C6A74F6}" type="slidenum">
              <a:rPr lang="en-US" altLang="en-US"/>
              <a:pPr>
                <a:defRPr/>
              </a:pPr>
              <a:t>‹#›</a:t>
            </a:fld>
            <a:endParaRPr lang="en-US" altLang="en-US"/>
          </a:p>
        </p:txBody>
      </p:sp>
      <p:sp>
        <p:nvSpPr>
          <p:cNvPr id="8"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a:t>My Footer</a:t>
            </a:r>
          </a:p>
        </p:txBody>
      </p:sp>
    </p:spTree>
    <p:extLst>
      <p:ext uri="{BB962C8B-B14F-4D97-AF65-F5344CB8AC3E}">
        <p14:creationId xmlns:p14="http://schemas.microsoft.com/office/powerpoint/2010/main" val="177046205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r>
              <a:rPr lang="en-US"/>
              <a:t>2014-09-17</a:t>
            </a:r>
          </a:p>
        </p:txBody>
      </p:sp>
      <p:sp>
        <p:nvSpPr>
          <p:cNvPr id="6" name="Rectangle 11"/>
          <p:cNvSpPr>
            <a:spLocks noGrp="1" noChangeArrowheads="1"/>
          </p:cNvSpPr>
          <p:nvPr>
            <p:ph type="sldNum" sz="quarter" idx="11"/>
          </p:nvPr>
        </p:nvSpPr>
        <p:spPr>
          <a:ln/>
        </p:spPr>
        <p:txBody>
          <a:bodyPr/>
          <a:lstStyle>
            <a:lvl1pPr>
              <a:defRPr/>
            </a:lvl1pPr>
          </a:lstStyle>
          <a:p>
            <a:pPr>
              <a:defRPr/>
            </a:pPr>
            <a:fld id="{4B166F7D-5E7B-4F84-9233-B1E5EC7A2025}" type="slidenum">
              <a:rPr lang="en-US" altLang="en-US"/>
              <a:pPr>
                <a:defRPr/>
              </a:pPr>
              <a:t>‹#›</a:t>
            </a:fld>
            <a:endParaRPr lang="en-US" altLang="en-US"/>
          </a:p>
        </p:txBody>
      </p:sp>
      <p:sp>
        <p:nvSpPr>
          <p:cNvPr id="8"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a:t>My Footer</a:t>
            </a:r>
          </a:p>
        </p:txBody>
      </p:sp>
    </p:spTree>
    <p:extLst>
      <p:ext uri="{BB962C8B-B14F-4D97-AF65-F5344CB8AC3E}">
        <p14:creationId xmlns:p14="http://schemas.microsoft.com/office/powerpoint/2010/main" val="91692472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1032" name="Rectangle 3"/>
            <p:cNvSpPr>
              <a:spLocks noChangeArrowheads="1"/>
            </p:cNvSpPr>
            <p:nvPr/>
          </p:nvSpPr>
          <p:spPr bwMode="auto">
            <a:xfrm>
              <a:off x="0" y="0"/>
              <a:ext cx="384" cy="3072"/>
            </a:xfrm>
            <a:prstGeom prst="rect">
              <a:avLst/>
            </a:prstGeom>
            <a:solidFill>
              <a:schemeClr val="accent1"/>
            </a:solidFill>
            <a:ln>
              <a:noFill/>
            </a:ln>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2400" dirty="0">
                <a:latin typeface="Calibri" pitchFamily="34" charset="0"/>
              </a:endParaRPr>
            </a:p>
          </p:txBody>
        </p:sp>
        <p:grpSp>
          <p:nvGrpSpPr>
            <p:cNvPr id="1033" name="Group 4"/>
            <p:cNvGrpSpPr>
              <a:grpSpLocks/>
            </p:cNvGrpSpPr>
            <p:nvPr/>
          </p:nvGrpSpPr>
          <p:grpSpPr bwMode="auto">
            <a:xfrm>
              <a:off x="240" y="893"/>
              <a:ext cx="5232" cy="115"/>
              <a:chOff x="240" y="893"/>
              <a:chExt cx="5232" cy="115"/>
            </a:xfrm>
          </p:grpSpPr>
          <p:sp>
            <p:nvSpPr>
              <p:cNvPr id="1034" name="Rectangle 5"/>
              <p:cNvSpPr>
                <a:spLocks noChangeArrowheads="1"/>
              </p:cNvSpPr>
              <p:nvPr/>
            </p:nvSpPr>
            <p:spPr bwMode="auto">
              <a:xfrm>
                <a:off x="4320" y="893"/>
                <a:ext cx="1152" cy="115"/>
              </a:xfrm>
              <a:prstGeom prst="rect">
                <a:avLst/>
              </a:prstGeom>
              <a:solidFill>
                <a:schemeClr val="folHlink"/>
              </a:solidFill>
              <a:ln>
                <a:noFill/>
              </a:ln>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2400" dirty="0">
                  <a:latin typeface="Calibri" pitchFamily="34" charset="0"/>
                </a:endParaRPr>
              </a:p>
            </p:txBody>
          </p:sp>
          <p:sp>
            <p:nvSpPr>
              <p:cNvPr id="1035" name="Line 6"/>
              <p:cNvSpPr>
                <a:spLocks noChangeShapeType="1"/>
              </p:cNvSpPr>
              <p:nvPr/>
            </p:nvSpPr>
            <p:spPr bwMode="auto">
              <a:xfrm>
                <a:off x="240" y="941"/>
                <a:ext cx="523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027" name="Rectangle 7"/>
          <p:cNvSpPr>
            <a:spLocks noGrp="1" noChangeArrowheads="1"/>
          </p:cNvSpPr>
          <p:nvPr>
            <p:ph type="title"/>
          </p:nvPr>
        </p:nvSpPr>
        <p:spPr bwMode="auto">
          <a:xfrm>
            <a:off x="609600" y="277813"/>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altLang="en-US"/>
              <a:t>Click to edit Master title style</a:t>
            </a:r>
            <a:endParaRPr lang="en-US" altLang="en-US" dirty="0"/>
          </a:p>
        </p:txBody>
      </p:sp>
      <p:sp>
        <p:nvSpPr>
          <p:cNvPr id="1028" name="Rectangle 8"/>
          <p:cNvSpPr>
            <a:spLocks noGrp="1" noChangeArrowheads="1"/>
          </p:cNvSpPr>
          <p:nvPr>
            <p:ph type="body" idx="1"/>
          </p:nvPr>
        </p:nvSpPr>
        <p:spPr bwMode="auto">
          <a:xfrm>
            <a:off x="609600" y="1600200"/>
            <a:ext cx="8077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58057" name="Rectangle 9"/>
          <p:cNvSpPr>
            <a:spLocks noGrp="1" noChangeArrowheads="1"/>
          </p:cNvSpPr>
          <p:nvPr>
            <p:ph type="dt" sz="half" idx="2"/>
          </p:nvPr>
        </p:nvSpPr>
        <p:spPr bwMode="auto">
          <a:xfrm>
            <a:off x="457200" y="6400800"/>
            <a:ext cx="1981200" cy="3016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defRPr sz="1000">
                <a:latin typeface="+mn-lt"/>
                <a:cs typeface="Arial" charset="0"/>
              </a:defRPr>
            </a:lvl1pPr>
          </a:lstStyle>
          <a:p>
            <a:pPr>
              <a:defRPr/>
            </a:pPr>
            <a:r>
              <a:rPr lang="en-US"/>
              <a:t>2014-09-17</a:t>
            </a:r>
          </a:p>
        </p:txBody>
      </p:sp>
      <p:sp>
        <p:nvSpPr>
          <p:cNvPr id="258059" name="Rectangle 11"/>
          <p:cNvSpPr>
            <a:spLocks noGrp="1" noChangeArrowheads="1"/>
          </p:cNvSpPr>
          <p:nvPr>
            <p:ph type="sldNum" sz="quarter" idx="4"/>
          </p:nvPr>
        </p:nvSpPr>
        <p:spPr bwMode="auto">
          <a:xfrm>
            <a:off x="6781800" y="6400800"/>
            <a:ext cx="1905000" cy="304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smtClean="0">
                <a:latin typeface="+mn-lt"/>
                <a:cs typeface="Arial" panose="020B0604020202020204" pitchFamily="34" charset="0"/>
              </a:defRPr>
            </a:lvl1pPr>
          </a:lstStyle>
          <a:p>
            <a:pPr>
              <a:defRPr/>
            </a:pPr>
            <a:fld id="{7DBD8DE5-9380-4B70-8F1A-AEF6BC3E3575}" type="slidenum">
              <a:rPr lang="en-US" altLang="en-US" smtClean="0"/>
              <a:pPr>
                <a:defRPr/>
              </a:pPr>
              <a:t>‹#›</a:t>
            </a:fld>
            <a:endParaRPr lang="en-US" altLang="en-US"/>
          </a:p>
        </p:txBody>
      </p:sp>
      <p:sp>
        <p:nvSpPr>
          <p:cNvPr id="1031" name="Line 12"/>
          <p:cNvSpPr>
            <a:spLocks noChangeShapeType="1"/>
          </p:cNvSpPr>
          <p:nvPr/>
        </p:nvSpPr>
        <p:spPr bwMode="auto">
          <a:xfrm>
            <a:off x="0" y="4876800"/>
            <a:ext cx="609600"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a:t>My Footer</a:t>
            </a:r>
          </a:p>
        </p:txBody>
      </p:sp>
    </p:spTree>
  </p:cSld>
  <p:clrMap bg1="lt1" tx1="dk1" bg2="lt2" tx2="dk2" accent1="accent1" accent2="accent2" accent3="accent3" accent4="accent4" accent5="accent5" accent6="accent6" hlink="hlink" folHlink="folHlink"/>
  <p:sldLayoutIdLst>
    <p:sldLayoutId id="2147485995" r:id="rId1"/>
    <p:sldLayoutId id="2147485982" r:id="rId2"/>
    <p:sldLayoutId id="2147485983" r:id="rId3"/>
    <p:sldLayoutId id="2147485984" r:id="rId4"/>
    <p:sldLayoutId id="2147485985" r:id="rId5"/>
    <p:sldLayoutId id="2147485986" r:id="rId6"/>
    <p:sldLayoutId id="2147485987" r:id="rId7"/>
    <p:sldLayoutId id="2147485988" r:id="rId8"/>
    <p:sldLayoutId id="2147485989" r:id="rId9"/>
  </p:sldLayoutIdLst>
  <p:transition/>
  <p:hf hdr="0" ftr="0" dt="0"/>
  <p:txStyles>
    <p:titleStyle>
      <a:lvl1pPr algn="l" rtl="0" eaLnBrk="1" fontAlgn="base" hangingPunct="1">
        <a:spcBef>
          <a:spcPct val="0"/>
        </a:spcBef>
        <a:spcAft>
          <a:spcPct val="0"/>
        </a:spcAft>
        <a:defRPr sz="4200" b="1">
          <a:solidFill>
            <a:schemeClr val="tx2"/>
          </a:solidFill>
          <a:latin typeface="+mj-lt"/>
          <a:ea typeface="+mj-ea"/>
          <a:cs typeface="+mj-cs"/>
        </a:defRPr>
      </a:lvl1pPr>
      <a:lvl2pPr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2pPr>
      <a:lvl3pPr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3pPr>
      <a:lvl4pPr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4pPr>
      <a:lvl5pPr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5pPr>
      <a:lvl6pPr marL="457200"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6pPr>
      <a:lvl7pPr marL="914400"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7pPr>
      <a:lvl8pPr marL="1371600"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8pPr>
      <a:lvl9pPr marL="1828800"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9pPr>
    </p:titleStyle>
    <p:bodyStyle>
      <a:lvl1pPr marL="342900" indent="-342900" algn="l" rtl="0" eaLnBrk="1" fontAlgn="base" hangingPunct="1">
        <a:spcBef>
          <a:spcPct val="20000"/>
        </a:spcBef>
        <a:spcAft>
          <a:spcPct val="0"/>
        </a:spcAft>
        <a:buClr>
          <a:schemeClr val="folHlink"/>
        </a:buClr>
        <a:buSzPct val="90000"/>
        <a:buFont typeface="Wingdings" panose="05000000000000000000"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SzPct val="75000"/>
        <a:buFont typeface="Wingdings" panose="05000000000000000000" pitchFamily="2" charset="2"/>
        <a:buChar char="n"/>
        <a:defRPr sz="2800">
          <a:solidFill>
            <a:schemeClr val="tx1"/>
          </a:solidFill>
          <a:latin typeface="+mn-lt"/>
          <a:ea typeface="+mn-ea"/>
        </a:defRPr>
      </a:lvl2pPr>
      <a:lvl3pPr marL="1143000" indent="-228600" algn="l" rtl="0" eaLnBrk="1" fontAlgn="base" hangingPunct="1">
        <a:spcBef>
          <a:spcPct val="20000"/>
        </a:spcBef>
        <a:spcAft>
          <a:spcPct val="0"/>
        </a:spcAft>
        <a:buClr>
          <a:schemeClr val="folHlink"/>
        </a:buClr>
        <a:buSzPct val="55000"/>
        <a:buFont typeface="Wingdings" panose="05000000000000000000" pitchFamily="2" charset="2"/>
        <a:buChar char="n"/>
        <a:defRPr sz="2400">
          <a:solidFill>
            <a:schemeClr val="tx1"/>
          </a:solidFill>
          <a:latin typeface="+mn-lt"/>
          <a:ea typeface="+mn-ea"/>
        </a:defRPr>
      </a:lvl3pPr>
      <a:lvl4pPr marL="1600200" indent="-228600" algn="l" rtl="0" eaLnBrk="1" fontAlgn="base" hangingPunct="1">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4pPr>
      <a:lvl5pPr marL="2057400" indent="-228600" algn="l" rtl="0" eaLnBrk="1" fontAlgn="base" hangingPunct="1">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vl6pPr marL="25146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Grp="1" noChangeArrowheads="1"/>
          </p:cNvSpPr>
          <p:nvPr>
            <p:ph type="ctrTitle"/>
          </p:nvPr>
        </p:nvSpPr>
        <p:spPr>
          <a:xfrm>
            <a:off x="609600" y="990600"/>
            <a:ext cx="8013700" cy="2438400"/>
          </a:xfrm>
        </p:spPr>
        <p:txBody>
          <a:bodyPr>
            <a:normAutofit fontScale="90000"/>
          </a:bodyPr>
          <a:lstStyle/>
          <a:p>
            <a:br>
              <a:rPr lang="en-US" altLang="en-US" sz="3800" dirty="0"/>
            </a:br>
            <a:r>
              <a:rPr lang="en-US" altLang="en-US" sz="3800" dirty="0"/>
              <a:t>Education Expenses</a:t>
            </a:r>
            <a:br>
              <a:rPr lang="en-US" altLang="en-US" sz="3800" dirty="0"/>
            </a:br>
            <a:r>
              <a:rPr lang="en-US" altLang="en-US" sz="3800" dirty="0"/>
              <a:t>American Opportunity &amp; Lifetime Learning Credits</a:t>
            </a:r>
            <a:br>
              <a:rPr lang="en-US" altLang="en-US" sz="3800" dirty="0"/>
            </a:br>
            <a:r>
              <a:rPr lang="en-US" altLang="en-US" sz="3800" dirty="0"/>
              <a:t>Tuition &amp; Fees Deduction</a:t>
            </a:r>
          </a:p>
        </p:txBody>
      </p:sp>
      <p:sp>
        <p:nvSpPr>
          <p:cNvPr id="858115" name="Rectangle 3"/>
          <p:cNvSpPr>
            <a:spLocks noGrp="1" noChangeArrowheads="1"/>
          </p:cNvSpPr>
          <p:nvPr>
            <p:ph type="subTitle" idx="1"/>
          </p:nvPr>
        </p:nvSpPr>
        <p:spPr/>
        <p:txBody>
          <a:bodyPr/>
          <a:lstStyle/>
          <a:p>
            <a:r>
              <a:rPr lang="en-US" altLang="en-US" dirty="0"/>
              <a:t>Pub 17 Chapter 35</a:t>
            </a:r>
          </a:p>
          <a:p>
            <a:r>
              <a:rPr lang="en-US" altLang="en-US" dirty="0"/>
              <a:t>Pub 4012 Tab J </a:t>
            </a:r>
          </a:p>
          <a:p>
            <a:r>
              <a:rPr lang="en-US" altLang="en-US" dirty="0"/>
              <a:t>(Federal 1040-Lines 50 &amp; 68)</a:t>
            </a:r>
          </a:p>
          <a:p>
            <a:endParaRPr lang="en-US" altLang="en-US" dirty="0"/>
          </a:p>
        </p:txBody>
      </p:sp>
      <p:pic>
        <p:nvPicPr>
          <p:cNvPr id="858117" name="Picture 2" descr="http://images.all-free-download.com/images/graphiclarge/education_038_science_45_icons_sets_21461.jpg"/>
          <p:cNvPicPr>
            <a:picLocks noChangeAspect="1" noChangeArrowheads="1"/>
          </p:cNvPicPr>
          <p:nvPr/>
        </p:nvPicPr>
        <p:blipFill>
          <a:blip r:embed="rId3" cstate="print">
            <a:extLst>
              <a:ext uri="{28A0092B-C50C-407E-A947-70E740481C1C}">
                <a14:useLocalDpi xmlns:a14="http://schemas.microsoft.com/office/drawing/2010/main" val="0"/>
              </a:ext>
            </a:extLst>
          </a:blip>
          <a:srcRect r="53499" b="44627"/>
          <a:stretch>
            <a:fillRect/>
          </a:stretch>
        </p:blipFill>
        <p:spPr bwMode="auto">
          <a:xfrm>
            <a:off x="7162800" y="838200"/>
            <a:ext cx="1460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2"/>
          </p:nvPr>
        </p:nvSpPr>
        <p:spPr/>
        <p:txBody>
          <a:bodyPr/>
          <a:lstStyle/>
          <a:p>
            <a:fld id="{251E97C6-B5EA-4059-8D5E-F0990EFE7977}" type="slidenum">
              <a:rPr lang="en-US" smtClean="0"/>
              <a:pPr/>
              <a:t>1</a:t>
            </a:fld>
            <a:endParaRPr lang="en-US"/>
          </a:p>
        </p:txBody>
      </p:sp>
    </p:spTree>
    <p:extLst>
      <p:ext uri="{BB962C8B-B14F-4D97-AF65-F5344CB8AC3E}">
        <p14:creationId xmlns:p14="http://schemas.microsoft.com/office/powerpoint/2010/main" val="2789204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4498" name="Rectangle 2"/>
          <p:cNvSpPr>
            <a:spLocks noGrp="1" noChangeArrowheads="1"/>
          </p:cNvSpPr>
          <p:nvPr>
            <p:ph type="title"/>
          </p:nvPr>
        </p:nvSpPr>
        <p:spPr/>
        <p:txBody>
          <a:bodyPr>
            <a:normAutofit fontScale="90000"/>
          </a:bodyPr>
          <a:lstStyle/>
          <a:p>
            <a:r>
              <a:rPr lang="en-US" altLang="en-US" dirty="0"/>
              <a:t>AOC Credit – </a:t>
            </a:r>
            <a:br>
              <a:rPr lang="en-US" altLang="en-US" dirty="0"/>
            </a:br>
            <a:r>
              <a:rPr lang="en-US" altLang="en-US" dirty="0"/>
              <a:t>Specific Requirements</a:t>
            </a:r>
          </a:p>
        </p:txBody>
      </p:sp>
      <p:sp>
        <p:nvSpPr>
          <p:cNvPr id="874499" name="Rectangle 3"/>
          <p:cNvSpPr>
            <a:spLocks noGrp="1" noChangeArrowheads="1"/>
          </p:cNvSpPr>
          <p:nvPr>
            <p:ph idx="1"/>
          </p:nvPr>
        </p:nvSpPr>
        <p:spPr/>
        <p:txBody>
          <a:bodyPr>
            <a:normAutofit/>
          </a:bodyPr>
          <a:lstStyle/>
          <a:p>
            <a:r>
              <a:rPr lang="en-US" altLang="en-US" dirty="0"/>
              <a:t> Enrolled in one of first four years </a:t>
            </a:r>
          </a:p>
          <a:p>
            <a:r>
              <a:rPr lang="en-US" altLang="en-US" dirty="0"/>
              <a:t> Enrolled in program that leads to degree or other recognized credential</a:t>
            </a:r>
          </a:p>
          <a:p>
            <a:r>
              <a:rPr lang="en-US" altLang="en-US" dirty="0"/>
              <a:t> Taking </a:t>
            </a:r>
            <a:r>
              <a:rPr lang="en-US" altLang="en-US" b="1" dirty="0"/>
              <a:t>at least </a:t>
            </a:r>
            <a:r>
              <a:rPr lang="en-US" altLang="en-US" dirty="0"/>
              <a:t>½ of normal full-time workload</a:t>
            </a:r>
          </a:p>
          <a:p>
            <a:r>
              <a:rPr lang="en-US" altLang="en-US" dirty="0"/>
              <a:t> Never convicted of felony for drugs</a:t>
            </a:r>
          </a:p>
          <a:p>
            <a:endParaRPr lang="en-US" altLang="en-US" dirty="0"/>
          </a:p>
        </p:txBody>
      </p:sp>
      <p:sp>
        <p:nvSpPr>
          <p:cNvPr id="8" name="TextBox 7" descr="NJ Pub Ref"/>
          <p:cNvSpPr txBox="1"/>
          <p:nvPr/>
        </p:nvSpPr>
        <p:spPr>
          <a:xfrm>
            <a:off x="7163437" y="58579"/>
            <a:ext cx="1605696" cy="246221"/>
          </a:xfrm>
          <a:prstGeom prst="rect">
            <a:avLst/>
          </a:prstGeom>
          <a:noFill/>
        </p:spPr>
        <p:txBody>
          <a:bodyPr wrap="none" tIns="0" bIns="0" rtlCol="0">
            <a:spAutoFit/>
          </a:bodyPr>
          <a:lstStyle/>
          <a:p>
            <a:pPr algn="r"/>
            <a:r>
              <a:rPr lang="en-US" sz="1600" dirty="0"/>
              <a:t>Pub 4012 Tab J</a:t>
            </a:r>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10</a:t>
            </a:fld>
            <a:endParaRPr lang="en-US"/>
          </a:p>
        </p:txBody>
      </p:sp>
    </p:spTree>
    <p:extLst>
      <p:ext uri="{BB962C8B-B14F-4D97-AF65-F5344CB8AC3E}">
        <p14:creationId xmlns:p14="http://schemas.microsoft.com/office/powerpoint/2010/main" val="13146972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6546" name="Rectangle 2"/>
          <p:cNvSpPr>
            <a:spLocks noGrp="1" noChangeArrowheads="1"/>
          </p:cNvSpPr>
          <p:nvPr>
            <p:ph type="title"/>
          </p:nvPr>
        </p:nvSpPr>
        <p:spPr/>
        <p:txBody>
          <a:bodyPr>
            <a:normAutofit fontScale="90000"/>
          </a:bodyPr>
          <a:lstStyle/>
          <a:p>
            <a:r>
              <a:rPr lang="en-US" altLang="en-US" dirty="0"/>
              <a:t>Lifetime Learning Credit (LLC)</a:t>
            </a:r>
            <a:br>
              <a:rPr lang="en-US" altLang="en-US" dirty="0"/>
            </a:br>
            <a:r>
              <a:rPr lang="en-US" altLang="en-US" dirty="0"/>
              <a:t>Specific Requirements</a:t>
            </a:r>
          </a:p>
        </p:txBody>
      </p:sp>
      <p:sp>
        <p:nvSpPr>
          <p:cNvPr id="876547" name="Rectangle 3"/>
          <p:cNvSpPr>
            <a:spLocks noGrp="1" noChangeArrowheads="1"/>
          </p:cNvSpPr>
          <p:nvPr>
            <p:ph idx="1"/>
          </p:nvPr>
        </p:nvSpPr>
        <p:spPr/>
        <p:txBody>
          <a:bodyPr>
            <a:normAutofit fontScale="85000" lnSpcReduction="20000"/>
          </a:bodyPr>
          <a:lstStyle/>
          <a:p>
            <a:r>
              <a:rPr lang="en-US" altLang="en-US" dirty="0"/>
              <a:t> A non-refundable credit</a:t>
            </a:r>
          </a:p>
          <a:p>
            <a:r>
              <a:rPr lang="en-US" altLang="en-US" dirty="0"/>
              <a:t> Based on total qualified expenses paid by taxpayer – not on number of eligible students</a:t>
            </a:r>
          </a:p>
          <a:p>
            <a:r>
              <a:rPr lang="en-US" altLang="en-US" dirty="0"/>
              <a:t> Must be an eligible educational institution</a:t>
            </a:r>
          </a:p>
          <a:p>
            <a:r>
              <a:rPr lang="en-US" altLang="en-US" dirty="0"/>
              <a:t> NOT necessary to be enrolled in degree program</a:t>
            </a:r>
          </a:p>
          <a:p>
            <a:r>
              <a:rPr lang="en-US" altLang="en-US" dirty="0"/>
              <a:t> Includes courses taken for degree or to improve/acquire job skills</a:t>
            </a:r>
          </a:p>
          <a:p>
            <a:r>
              <a:rPr lang="en-US" altLang="en-US" dirty="0"/>
              <a:t> No limit on # of years that taxpayer can claim credit</a:t>
            </a:r>
          </a:p>
          <a:p>
            <a:r>
              <a:rPr lang="en-US" altLang="en-US" dirty="0"/>
              <a:t> Maximum credit:  Up to $2,000 per return (20% of first $10,000 of qualified expenses )</a:t>
            </a:r>
          </a:p>
          <a:p>
            <a:pPr lvl="1"/>
            <a:r>
              <a:rPr lang="en-US" altLang="en-US" dirty="0"/>
              <a:t> E.g.  - Two dependents, each with $1,600 qualified expenses.   Max credit still only $2,000 for return</a:t>
            </a:r>
          </a:p>
        </p:txBody>
      </p:sp>
      <p:sp>
        <p:nvSpPr>
          <p:cNvPr id="6" name="TextBox 5" descr="NJ Pub Ref"/>
          <p:cNvSpPr txBox="1"/>
          <p:nvPr/>
        </p:nvSpPr>
        <p:spPr>
          <a:xfrm>
            <a:off x="7163437" y="58579"/>
            <a:ext cx="1605696" cy="246221"/>
          </a:xfrm>
          <a:prstGeom prst="rect">
            <a:avLst/>
          </a:prstGeom>
          <a:noFill/>
        </p:spPr>
        <p:txBody>
          <a:bodyPr wrap="none" tIns="0" bIns="0" rtlCol="0">
            <a:spAutoFit/>
          </a:bodyPr>
          <a:lstStyle/>
          <a:p>
            <a:pPr algn="r"/>
            <a:r>
              <a:rPr lang="en-US" sz="1600" dirty="0"/>
              <a:t>Pub 4012 Tab J</a:t>
            </a:r>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11</a:t>
            </a:fld>
            <a:endParaRPr lang="en-US"/>
          </a:p>
        </p:txBody>
      </p:sp>
    </p:spTree>
    <p:extLst>
      <p:ext uri="{BB962C8B-B14F-4D97-AF65-F5344CB8AC3E}">
        <p14:creationId xmlns:p14="http://schemas.microsoft.com/office/powerpoint/2010/main" val="318378966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594" name="Rectangle 2"/>
          <p:cNvSpPr>
            <a:spLocks noGrp="1" noChangeArrowheads="1"/>
          </p:cNvSpPr>
          <p:nvPr>
            <p:ph type="title"/>
          </p:nvPr>
        </p:nvSpPr>
        <p:spPr/>
        <p:txBody>
          <a:bodyPr/>
          <a:lstStyle/>
          <a:p>
            <a:r>
              <a:rPr lang="en-US" altLang="en-US"/>
              <a:t>Multiple Credits</a:t>
            </a:r>
          </a:p>
        </p:txBody>
      </p:sp>
      <p:sp>
        <p:nvSpPr>
          <p:cNvPr id="878595" name="Rectangle 3"/>
          <p:cNvSpPr>
            <a:spLocks noGrp="1" noChangeArrowheads="1"/>
          </p:cNvSpPr>
          <p:nvPr>
            <p:ph idx="1"/>
          </p:nvPr>
        </p:nvSpPr>
        <p:spPr/>
        <p:txBody>
          <a:bodyPr>
            <a:normAutofit fontScale="92500" lnSpcReduction="10000"/>
          </a:bodyPr>
          <a:lstStyle/>
          <a:p>
            <a:r>
              <a:rPr lang="en-US" altLang="en-US" dirty="0"/>
              <a:t> Can claim AOC &amp; LLC on same return, but NOT for same student</a:t>
            </a:r>
          </a:p>
          <a:p>
            <a:r>
              <a:rPr lang="en-US" altLang="en-US" dirty="0"/>
              <a:t> Example:</a:t>
            </a:r>
          </a:p>
          <a:p>
            <a:pPr lvl="1"/>
            <a:r>
              <a:rPr lang="en-US" altLang="en-US" dirty="0"/>
              <a:t> Taxpayer has dependent who is in 1st year of college – AOC </a:t>
            </a:r>
          </a:p>
          <a:p>
            <a:pPr lvl="1"/>
            <a:r>
              <a:rPr lang="en-US" altLang="en-US" dirty="0"/>
              <a:t> Taxpayer takes course at local community college – LLC</a:t>
            </a:r>
          </a:p>
          <a:p>
            <a:r>
              <a:rPr lang="en-US" altLang="en-US" dirty="0"/>
              <a:t> Taxpayer cannot claim an Education Credit and deduct the same higher education expenses as a business expense or Tuition and Fees deduction</a:t>
            </a:r>
          </a:p>
          <a:p>
            <a:endParaRPr lang="en-US" altLang="en-US" dirty="0"/>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12</a:t>
            </a:fld>
            <a:endParaRPr lang="en-US"/>
          </a:p>
        </p:txBody>
      </p:sp>
    </p:spTree>
    <p:extLst>
      <p:ext uri="{BB962C8B-B14F-4D97-AF65-F5344CB8AC3E}">
        <p14:creationId xmlns:p14="http://schemas.microsoft.com/office/powerpoint/2010/main" val="65897862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42" name="Rectangle 2"/>
          <p:cNvSpPr>
            <a:spLocks noGrp="1" noChangeArrowheads="1"/>
          </p:cNvSpPr>
          <p:nvPr>
            <p:ph type="title"/>
          </p:nvPr>
        </p:nvSpPr>
        <p:spPr/>
        <p:txBody>
          <a:bodyPr/>
          <a:lstStyle/>
          <a:p>
            <a:r>
              <a:rPr lang="en-US" altLang="en-US"/>
              <a:t>Who Can Claim Credit?</a:t>
            </a:r>
            <a:endParaRPr lang="en-US" altLang="en-US" dirty="0"/>
          </a:p>
        </p:txBody>
      </p:sp>
      <p:sp>
        <p:nvSpPr>
          <p:cNvPr id="880643" name="Rectangle 3"/>
          <p:cNvSpPr>
            <a:spLocks noGrp="1" noChangeArrowheads="1"/>
          </p:cNvSpPr>
          <p:nvPr>
            <p:ph idx="1"/>
          </p:nvPr>
        </p:nvSpPr>
        <p:spPr/>
        <p:txBody>
          <a:bodyPr>
            <a:normAutofit fontScale="85000" lnSpcReduction="10000"/>
          </a:bodyPr>
          <a:lstStyle/>
          <a:p>
            <a:r>
              <a:rPr lang="en-US" altLang="en-US" dirty="0"/>
              <a:t> If Taxpayer claims dependency exemption – Taxpayer claims education credit</a:t>
            </a:r>
          </a:p>
          <a:p>
            <a:r>
              <a:rPr lang="en-US" altLang="en-US" dirty="0"/>
              <a:t> If Taxpayer does not claim dependency exemption (even if entitled) – student claims credit</a:t>
            </a:r>
          </a:p>
          <a:p>
            <a:r>
              <a:rPr lang="en-US" altLang="en-US" dirty="0"/>
              <a:t> If someone other than taxpayer, spouse, or dependent makes payment (even directly to institution), student is considered as making payment and taxpayer or student claims credit as above.  E.g. - gift to student</a:t>
            </a:r>
          </a:p>
          <a:p>
            <a:pPr marL="0" indent="0">
              <a:buNone/>
            </a:pPr>
            <a:r>
              <a:rPr lang="en-US" altLang="en-US" dirty="0"/>
              <a:t>Note:  </a:t>
            </a:r>
            <a:r>
              <a:rPr lang="en-US" altLang="en-US" dirty="0">
                <a:solidFill>
                  <a:srgbClr val="FF0000"/>
                </a:solidFill>
              </a:rPr>
              <a:t>CLAIMING CREDIT DOES NOT DEPEND ON WHO PAYS EXPENSES</a:t>
            </a:r>
          </a:p>
        </p:txBody>
      </p:sp>
      <p:sp>
        <p:nvSpPr>
          <p:cNvPr id="5" name="TextBox 4" descr="NJ Pub Ref"/>
          <p:cNvSpPr txBox="1"/>
          <p:nvPr/>
        </p:nvSpPr>
        <p:spPr>
          <a:xfrm>
            <a:off x="7163437" y="58579"/>
            <a:ext cx="1605696" cy="246221"/>
          </a:xfrm>
          <a:prstGeom prst="rect">
            <a:avLst/>
          </a:prstGeom>
          <a:noFill/>
        </p:spPr>
        <p:txBody>
          <a:bodyPr wrap="none" tIns="0" bIns="0" rtlCol="0">
            <a:spAutoFit/>
          </a:bodyPr>
          <a:lstStyle/>
          <a:p>
            <a:pPr algn="r"/>
            <a:r>
              <a:rPr lang="en-US" sz="1600" dirty="0"/>
              <a:t>Pub 4012 Tab J</a:t>
            </a:r>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13</a:t>
            </a:fld>
            <a:endParaRPr lang="en-US"/>
          </a:p>
        </p:txBody>
      </p:sp>
    </p:spTree>
    <p:extLst>
      <p:ext uri="{BB962C8B-B14F-4D97-AF65-F5344CB8AC3E}">
        <p14:creationId xmlns:p14="http://schemas.microsoft.com/office/powerpoint/2010/main" val="352948720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Rectangle 2"/>
          <p:cNvSpPr>
            <a:spLocks noGrp="1" noChangeArrowheads="1"/>
          </p:cNvSpPr>
          <p:nvPr>
            <p:ph type="title"/>
          </p:nvPr>
        </p:nvSpPr>
        <p:spPr/>
        <p:txBody>
          <a:bodyPr/>
          <a:lstStyle/>
          <a:p>
            <a:r>
              <a:rPr lang="en-US" altLang="en-US"/>
              <a:t>Documentation Required</a:t>
            </a:r>
          </a:p>
        </p:txBody>
      </p:sp>
      <p:sp>
        <p:nvSpPr>
          <p:cNvPr id="882691" name="Rectangle 3"/>
          <p:cNvSpPr>
            <a:spLocks noGrp="1" noChangeArrowheads="1"/>
          </p:cNvSpPr>
          <p:nvPr>
            <p:ph idx="1"/>
          </p:nvPr>
        </p:nvSpPr>
        <p:spPr>
          <a:xfrm>
            <a:off x="609600" y="1460500"/>
            <a:ext cx="8255000" cy="5397500"/>
          </a:xfrm>
        </p:spPr>
        <p:txBody>
          <a:bodyPr>
            <a:normAutofit/>
          </a:bodyPr>
          <a:lstStyle/>
          <a:p>
            <a:r>
              <a:rPr lang="en-US" altLang="en-US" sz="3000" dirty="0"/>
              <a:t> </a:t>
            </a:r>
            <a:r>
              <a:rPr lang="en-US" altLang="en-US" sz="2700" dirty="0"/>
              <a:t>Taxpayer should have Form 1098-T Tuition Statement</a:t>
            </a:r>
          </a:p>
          <a:p>
            <a:pPr lvl="1"/>
            <a:r>
              <a:rPr lang="en-US" altLang="en-US" sz="2700" dirty="0"/>
              <a:t> </a:t>
            </a:r>
            <a:r>
              <a:rPr lang="en-US" altLang="en-US" sz="2300" dirty="0"/>
              <a:t>Shows amount received by school (Box 1)</a:t>
            </a:r>
          </a:p>
          <a:p>
            <a:pPr lvl="1"/>
            <a:r>
              <a:rPr lang="en-US" altLang="en-US" sz="2300" dirty="0"/>
              <a:t> Amount billed (Box 2)</a:t>
            </a:r>
          </a:p>
          <a:p>
            <a:pPr lvl="2"/>
            <a:r>
              <a:rPr lang="en-US" altLang="en-US" sz="2300" dirty="0"/>
              <a:t> Beginning in 2017, only qualified tuition and related expenses actually paid can be reported</a:t>
            </a:r>
          </a:p>
          <a:p>
            <a:pPr lvl="1"/>
            <a:r>
              <a:rPr lang="en-US" altLang="en-US" sz="2300" dirty="0"/>
              <a:t> Scholarships (Box 5)</a:t>
            </a:r>
          </a:p>
          <a:p>
            <a:pPr lvl="1"/>
            <a:r>
              <a:rPr lang="en-US" altLang="en-US" sz="2300" dirty="0"/>
              <a:t> ½ full-time student requirement met (Box 8)</a:t>
            </a:r>
          </a:p>
          <a:p>
            <a:pPr lvl="1"/>
            <a:r>
              <a:rPr lang="en-US" altLang="en-US" sz="2300" dirty="0"/>
              <a:t> Graduate student (may need for state) (Box 9)</a:t>
            </a:r>
          </a:p>
          <a:p>
            <a:r>
              <a:rPr lang="en-US" altLang="en-US" sz="3000" dirty="0"/>
              <a:t> </a:t>
            </a:r>
            <a:r>
              <a:rPr lang="en-US" altLang="en-US" sz="2700" dirty="0"/>
              <a:t>Verify amount </a:t>
            </a:r>
            <a:r>
              <a:rPr lang="en-US" altLang="en-US" sz="2700" b="1" dirty="0"/>
              <a:t>paid </a:t>
            </a:r>
            <a:r>
              <a:rPr lang="en-US" altLang="en-US" sz="2700" dirty="0"/>
              <a:t>with taxpayer. </a:t>
            </a:r>
            <a:r>
              <a:rPr lang="en-US" altLang="en-US" sz="2700" b="1" dirty="0"/>
              <a:t>Data on Form 1098-T does not necessarily clearly provide out-of-pocket tuition paid by Taxpayer</a:t>
            </a:r>
          </a:p>
          <a:p>
            <a:endParaRPr lang="en-US" altLang="en-US" sz="2800" dirty="0"/>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14</a:t>
            </a:fld>
            <a:endParaRPr lang="en-US"/>
          </a:p>
        </p:txBody>
      </p:sp>
    </p:spTree>
    <p:extLst>
      <p:ext uri="{BB962C8B-B14F-4D97-AF65-F5344CB8AC3E}">
        <p14:creationId xmlns:p14="http://schemas.microsoft.com/office/powerpoint/2010/main" val="250219001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738" name="Rectangle 2"/>
          <p:cNvSpPr>
            <a:spLocks noGrp="1" noChangeArrowheads="1"/>
          </p:cNvSpPr>
          <p:nvPr>
            <p:ph type="title"/>
          </p:nvPr>
        </p:nvSpPr>
        <p:spPr/>
        <p:txBody>
          <a:bodyPr/>
          <a:lstStyle/>
          <a:p>
            <a:r>
              <a:rPr lang="en-US" altLang="en-US" dirty="0"/>
              <a:t>Form 1098-T</a:t>
            </a:r>
          </a:p>
        </p:txBody>
      </p:sp>
      <p:pic>
        <p:nvPicPr>
          <p:cNvPr id="884739"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685800" y="1521157"/>
            <a:ext cx="8077200" cy="4648200"/>
          </a:xfrm>
        </p:spPr>
      </p:pic>
      <p:sp>
        <p:nvSpPr>
          <p:cNvPr id="382981" name="Oval 4"/>
          <p:cNvSpPr>
            <a:spLocks noChangeArrowheads="1"/>
          </p:cNvSpPr>
          <p:nvPr/>
        </p:nvSpPr>
        <p:spPr bwMode="auto">
          <a:xfrm>
            <a:off x="4462818" y="2606722"/>
            <a:ext cx="718782" cy="24566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ClrTx/>
              <a:buSzTx/>
              <a:buFontTx/>
              <a:buNone/>
            </a:pPr>
            <a:endParaRPr lang="en-US" altLang="en-US" sz="4400" b="1" dirty="0">
              <a:solidFill>
                <a:srgbClr val="FF0000"/>
              </a:solidFill>
              <a:latin typeface="Arial Black" panose="020B0A04020102020204" pitchFamily="34" charset="0"/>
              <a:cs typeface="Arial" panose="020B0604020202020204" pitchFamily="34" charset="0"/>
            </a:endParaRPr>
          </a:p>
        </p:txBody>
      </p:sp>
      <p:sp>
        <p:nvSpPr>
          <p:cNvPr id="382982" name="Oval 5"/>
          <p:cNvSpPr>
            <a:spLocks noChangeArrowheads="1"/>
          </p:cNvSpPr>
          <p:nvPr/>
        </p:nvSpPr>
        <p:spPr bwMode="auto">
          <a:xfrm>
            <a:off x="5791200" y="3962400"/>
            <a:ext cx="914400" cy="3810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ClrTx/>
              <a:buSzTx/>
              <a:buFontTx/>
              <a:buNone/>
            </a:pPr>
            <a:endParaRPr lang="en-US" altLang="en-US" sz="4400" b="1">
              <a:solidFill>
                <a:srgbClr val="FF0000"/>
              </a:solidFill>
              <a:latin typeface="Arial Black" panose="020B0A04020102020204" pitchFamily="34" charset="0"/>
              <a:cs typeface="Arial" panose="020B0604020202020204" pitchFamily="34" charset="0"/>
            </a:endParaRPr>
          </a:p>
        </p:txBody>
      </p:sp>
      <p:sp>
        <p:nvSpPr>
          <p:cNvPr id="382983" name="Oval 6"/>
          <p:cNvSpPr>
            <a:spLocks noChangeArrowheads="1"/>
          </p:cNvSpPr>
          <p:nvPr/>
        </p:nvSpPr>
        <p:spPr bwMode="auto">
          <a:xfrm>
            <a:off x="2667000" y="4953000"/>
            <a:ext cx="1905000" cy="4572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ClrTx/>
              <a:buSzTx/>
              <a:buFontTx/>
              <a:buNone/>
            </a:pPr>
            <a:endParaRPr lang="en-US" altLang="en-US" sz="4400" b="1">
              <a:solidFill>
                <a:srgbClr val="FF0000"/>
              </a:solidFill>
              <a:latin typeface="Arial Black" panose="020B0A04020102020204" pitchFamily="34" charset="0"/>
              <a:cs typeface="Arial" panose="020B0604020202020204" pitchFamily="34" charset="0"/>
            </a:endParaRPr>
          </a:p>
        </p:txBody>
      </p:sp>
      <p:sp>
        <p:nvSpPr>
          <p:cNvPr id="884744" name="TextBox 7"/>
          <p:cNvSpPr txBox="1">
            <a:spLocks noChangeArrowheads="1"/>
          </p:cNvSpPr>
          <p:nvPr/>
        </p:nvSpPr>
        <p:spPr bwMode="auto">
          <a:xfrm>
            <a:off x="6019800" y="2590800"/>
            <a:ext cx="755650"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r>
              <a:rPr lang="en-US" altLang="en-US" sz="2000" b="1" dirty="0">
                <a:latin typeface="Arial" panose="020B0604020202020204" pitchFamily="34" charset="0"/>
                <a:cs typeface="Arial" panose="020B0604020202020204" pitchFamily="34" charset="0"/>
              </a:rPr>
              <a:t>2015</a:t>
            </a:r>
          </a:p>
        </p:txBody>
      </p:sp>
      <p:sp>
        <p:nvSpPr>
          <p:cNvPr id="11" name="TextBox 10"/>
          <p:cNvSpPr txBox="1"/>
          <p:nvPr/>
        </p:nvSpPr>
        <p:spPr>
          <a:xfrm>
            <a:off x="2688609" y="1594513"/>
            <a:ext cx="3657600" cy="646331"/>
          </a:xfrm>
          <a:prstGeom prst="rect">
            <a:avLst/>
          </a:prstGeom>
          <a:solidFill>
            <a:schemeClr val="accent5">
              <a:lumMod val="75000"/>
            </a:schemeClr>
          </a:solidFill>
          <a:ln>
            <a:solidFill>
              <a:srgbClr val="001132"/>
            </a:solidFill>
          </a:ln>
        </p:spPr>
        <p:txBody>
          <a:bodyPr wrap="square" rtlCol="0">
            <a:spAutoFit/>
          </a:bodyPr>
          <a:lstStyle/>
          <a:p>
            <a:r>
              <a:rPr lang="en-US" b="1" dirty="0"/>
              <a:t>Payments received for qualified tuition &amp; related expenses</a:t>
            </a:r>
          </a:p>
        </p:txBody>
      </p:sp>
      <p:sp>
        <p:nvSpPr>
          <p:cNvPr id="12" name="TextBox 11"/>
          <p:cNvSpPr txBox="1"/>
          <p:nvPr/>
        </p:nvSpPr>
        <p:spPr>
          <a:xfrm>
            <a:off x="2819400" y="3886200"/>
            <a:ext cx="2698175" cy="369332"/>
          </a:xfrm>
          <a:prstGeom prst="rect">
            <a:avLst/>
          </a:prstGeom>
          <a:solidFill>
            <a:schemeClr val="accent5">
              <a:lumMod val="75000"/>
            </a:schemeClr>
          </a:solidFill>
          <a:ln>
            <a:solidFill>
              <a:srgbClr val="001132"/>
            </a:solidFill>
          </a:ln>
        </p:spPr>
        <p:txBody>
          <a:bodyPr wrap="none" rtlCol="0">
            <a:spAutoFit/>
          </a:bodyPr>
          <a:lstStyle/>
          <a:p>
            <a:r>
              <a:rPr lang="en-US" b="1" dirty="0"/>
              <a:t>Scholarships or grants</a:t>
            </a:r>
          </a:p>
        </p:txBody>
      </p:sp>
      <p:sp>
        <p:nvSpPr>
          <p:cNvPr id="13" name="TextBox 12"/>
          <p:cNvSpPr txBox="1"/>
          <p:nvPr/>
        </p:nvSpPr>
        <p:spPr>
          <a:xfrm>
            <a:off x="2362200" y="5486400"/>
            <a:ext cx="2813591" cy="369332"/>
          </a:xfrm>
          <a:prstGeom prst="rect">
            <a:avLst/>
          </a:prstGeom>
          <a:solidFill>
            <a:schemeClr val="accent5">
              <a:lumMod val="75000"/>
            </a:schemeClr>
          </a:solidFill>
          <a:ln>
            <a:solidFill>
              <a:srgbClr val="001132"/>
            </a:solidFill>
          </a:ln>
        </p:spPr>
        <p:txBody>
          <a:bodyPr wrap="none" rtlCol="0">
            <a:spAutoFit/>
          </a:bodyPr>
          <a:lstStyle/>
          <a:p>
            <a:r>
              <a:rPr lang="en-US" b="1" dirty="0"/>
              <a:t>Half-time student status</a:t>
            </a:r>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15</a:t>
            </a:fld>
            <a:endParaRPr lang="en-US"/>
          </a:p>
        </p:txBody>
      </p:sp>
      <p:sp>
        <p:nvSpPr>
          <p:cNvPr id="14" name="TextBox 13"/>
          <p:cNvSpPr txBox="1"/>
          <p:nvPr/>
        </p:nvSpPr>
        <p:spPr>
          <a:xfrm>
            <a:off x="5715190" y="2864134"/>
            <a:ext cx="3236784" cy="646331"/>
          </a:xfrm>
          <a:prstGeom prst="rect">
            <a:avLst/>
          </a:prstGeom>
          <a:solidFill>
            <a:schemeClr val="accent5">
              <a:lumMod val="75000"/>
            </a:schemeClr>
          </a:solidFill>
          <a:ln>
            <a:solidFill>
              <a:srgbClr val="002060"/>
            </a:solidFill>
          </a:ln>
        </p:spPr>
        <p:txBody>
          <a:bodyPr wrap="none" rtlCol="0">
            <a:spAutoFit/>
          </a:bodyPr>
          <a:lstStyle/>
          <a:p>
            <a:r>
              <a:rPr lang="en-US" b="1" dirty="0"/>
              <a:t>Amounts billed for qualified</a:t>
            </a:r>
          </a:p>
          <a:p>
            <a:r>
              <a:rPr lang="en-US" b="1" dirty="0"/>
              <a:t>tuition &amp; related expenses</a:t>
            </a:r>
          </a:p>
        </p:txBody>
      </p:sp>
      <p:sp>
        <p:nvSpPr>
          <p:cNvPr id="15" name="Oval 5"/>
          <p:cNvSpPr>
            <a:spLocks noChangeArrowheads="1"/>
          </p:cNvSpPr>
          <p:nvPr/>
        </p:nvSpPr>
        <p:spPr bwMode="auto">
          <a:xfrm>
            <a:off x="4694283" y="3187700"/>
            <a:ext cx="533400" cy="2159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p>
        </p:txBody>
      </p:sp>
    </p:spTree>
    <p:extLst>
      <p:ext uri="{BB962C8B-B14F-4D97-AF65-F5344CB8AC3E}">
        <p14:creationId xmlns:p14="http://schemas.microsoft.com/office/powerpoint/2010/main" val="40967469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382981"/>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382982"/>
                                        </p:tgtEl>
                                        <p:attrNameLst>
                                          <p:attrName>style.visibility</p:attrName>
                                        </p:attrNameLst>
                                      </p:cBhvr>
                                      <p:to>
                                        <p:strVal val="visible"/>
                                      </p:to>
                                    </p:set>
                                  </p:childTnLst>
                                </p:cTn>
                              </p:par>
                              <p:par>
                                <p:cTn id="9" presetID="1" presetClass="entr" presetSubtype="0" fill="hold" grpId="0" nodeType="withEffect">
                                  <p:stCondLst>
                                    <p:cond delay="500"/>
                                  </p:stCondLst>
                                  <p:childTnLst>
                                    <p:set>
                                      <p:cBhvr>
                                        <p:cTn id="10" dur="1" fill="hold">
                                          <p:stCondLst>
                                            <p:cond delay="0"/>
                                          </p:stCondLst>
                                        </p:cTn>
                                        <p:tgtEl>
                                          <p:spTgt spid="3829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81" grpId="0" animBg="1"/>
      <p:bldP spid="382982" grpId="0" animBg="1"/>
      <p:bldP spid="38298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Claiming Education Expenses</a:t>
            </a:r>
          </a:p>
        </p:txBody>
      </p:sp>
      <p:sp>
        <p:nvSpPr>
          <p:cNvPr id="3" name="Content Placeholder 2"/>
          <p:cNvSpPr>
            <a:spLocks noGrp="1"/>
          </p:cNvSpPr>
          <p:nvPr>
            <p:ph idx="1"/>
          </p:nvPr>
        </p:nvSpPr>
        <p:spPr>
          <a:xfrm>
            <a:off x="609600" y="1574800"/>
            <a:ext cx="8077200" cy="4749800"/>
          </a:xfrm>
        </p:spPr>
        <p:txBody>
          <a:bodyPr>
            <a:normAutofit fontScale="55000" lnSpcReduction="20000"/>
          </a:bodyPr>
          <a:lstStyle/>
          <a:p>
            <a:r>
              <a:rPr lang="en-US" altLang="en-US" sz="5100" dirty="0"/>
              <a:t> Always address Education Expenses after all other return data is entered, so all other figures are finalized</a:t>
            </a:r>
          </a:p>
          <a:p>
            <a:pPr marL="257175" lvl="1" indent="-257175">
              <a:buSzPct val="90000"/>
            </a:pPr>
            <a:r>
              <a:rPr lang="en-US" sz="5100" dirty="0"/>
              <a:t> Enter information in TaxSlayer for each of 4 ways education expenses can be claimed (if applicable).  Note Federal and NJ refunds after trying each scenario to determine which is most beneficial (only 1 allowed for each student)</a:t>
            </a:r>
          </a:p>
          <a:p>
            <a:pPr lvl="1">
              <a:buSzPct val="140000"/>
            </a:pPr>
            <a:r>
              <a:rPr lang="en-US" altLang="en-US" dirty="0"/>
              <a:t>  </a:t>
            </a:r>
            <a:r>
              <a:rPr lang="en-US" altLang="en-US" sz="5100" dirty="0"/>
              <a:t>American Opportunity Credit (AOC) </a:t>
            </a:r>
          </a:p>
          <a:p>
            <a:pPr lvl="1"/>
            <a:r>
              <a:rPr lang="en-US" altLang="en-US" sz="5100" dirty="0"/>
              <a:t> Lifetime Learning Credit (LLC) </a:t>
            </a:r>
          </a:p>
          <a:p>
            <a:pPr lvl="1"/>
            <a:r>
              <a:rPr lang="en-US" altLang="en-US" sz="5100" dirty="0"/>
              <a:t> Tuition &amp; Fees Deduction </a:t>
            </a:r>
          </a:p>
          <a:p>
            <a:pPr lvl="1"/>
            <a:r>
              <a:rPr lang="en-US" altLang="en-US" sz="5100" dirty="0"/>
              <a:t> Business Expense on Schedule C</a:t>
            </a:r>
          </a:p>
        </p:txBody>
      </p:sp>
      <p:sp>
        <p:nvSpPr>
          <p:cNvPr id="4" name="Date Placeholder 3"/>
          <p:cNvSpPr>
            <a:spLocks noGrp="1"/>
          </p:cNvSpPr>
          <p:nvPr>
            <p:ph type="dt" sz="half" idx="10"/>
          </p:nvPr>
        </p:nvSpPr>
        <p:spPr/>
        <p:txBody>
          <a:bodyPr/>
          <a:lstStyle/>
          <a:p>
            <a:r>
              <a:rPr lang="en-US"/>
              <a:t>12-12-2016</a:t>
            </a:r>
            <a:endParaRPr lang="en-US" dirty="0"/>
          </a:p>
        </p:txBody>
      </p:sp>
      <p:sp>
        <p:nvSpPr>
          <p:cNvPr id="8" name="Slide Number Placeholder 7"/>
          <p:cNvSpPr>
            <a:spLocks noGrp="1"/>
          </p:cNvSpPr>
          <p:nvPr>
            <p:ph type="sldNum" sz="quarter" idx="11"/>
          </p:nvPr>
        </p:nvSpPr>
        <p:spPr/>
        <p:txBody>
          <a:bodyPr/>
          <a:lstStyle/>
          <a:p>
            <a:fld id="{251E97C6-B5EA-4059-8D5E-F0990EFE7977}" type="slidenum">
              <a:rPr lang="en-US" smtClean="0"/>
              <a:pPr/>
              <a:t>16</a:t>
            </a:fld>
            <a:endParaRPr lang="en-US"/>
          </a:p>
        </p:txBody>
      </p:sp>
      <p:sp>
        <p:nvSpPr>
          <p:cNvPr id="6" name="Footer Placeholder 5"/>
          <p:cNvSpPr>
            <a:spLocks noGrp="1"/>
          </p:cNvSpPr>
          <p:nvPr>
            <p:ph type="ftr" sz="quarter" idx="3"/>
          </p:nvPr>
        </p:nvSpPr>
        <p:spPr/>
        <p:txBody>
          <a:bodyPr/>
          <a:lstStyle/>
          <a:p>
            <a:r>
              <a:rPr lang="en-US"/>
              <a:t>NJ TAX TY2015 v1.0</a:t>
            </a:r>
            <a:endParaRPr lang="en-US" dirty="0"/>
          </a:p>
        </p:txBody>
      </p:sp>
      <p:sp>
        <p:nvSpPr>
          <p:cNvPr id="5" name="Rectangle 4"/>
          <p:cNvSpPr/>
          <p:nvPr/>
        </p:nvSpPr>
        <p:spPr>
          <a:xfrm>
            <a:off x="2286000" y="2967335"/>
            <a:ext cx="4572000" cy="369332"/>
          </a:xfrm>
          <a:prstGeom prst="rect">
            <a:avLst/>
          </a:prstGeom>
        </p:spPr>
        <p:txBody>
          <a:bodyPr>
            <a:spAutoFit/>
          </a:bodyPr>
          <a:lstStyle/>
          <a:p>
            <a:endParaRPr lang="en-US" altLang="en-US" dirty="0">
              <a:solidFill>
                <a:schemeClr val="accent2"/>
              </a:solidFill>
            </a:endParaRPr>
          </a:p>
        </p:txBody>
      </p:sp>
      <p:pic>
        <p:nvPicPr>
          <p:cNvPr id="9" name="Picture 8" descr="NJ TaxSlayer"/>
          <p:cNvPicPr>
            <a:picLocks noChangeAspect="1"/>
          </p:cNvPicPr>
          <p:nvPr/>
        </p:nvPicPr>
        <p:blipFill>
          <a:blip r:embed="rId3" cstate="print"/>
          <a:stretch>
            <a:fillRect/>
          </a:stretch>
        </p:blipFill>
        <p:spPr>
          <a:xfrm>
            <a:off x="0" y="677005"/>
            <a:ext cx="612648" cy="163373"/>
          </a:xfrm>
          <a:prstGeom prst="rect">
            <a:avLst/>
          </a:prstGeom>
        </p:spPr>
      </p:pic>
    </p:spTree>
    <p:extLst>
      <p:ext uri="{BB962C8B-B14F-4D97-AF65-F5344CB8AC3E}">
        <p14:creationId xmlns:p14="http://schemas.microsoft.com/office/powerpoint/2010/main" val="63362201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Claiming Education Expenses</a:t>
            </a:r>
          </a:p>
        </p:txBody>
      </p:sp>
      <p:sp>
        <p:nvSpPr>
          <p:cNvPr id="3" name="Content Placeholder 2"/>
          <p:cNvSpPr>
            <a:spLocks noGrp="1"/>
          </p:cNvSpPr>
          <p:nvPr>
            <p:ph idx="1"/>
          </p:nvPr>
        </p:nvSpPr>
        <p:spPr>
          <a:xfrm>
            <a:off x="609600" y="1574800"/>
            <a:ext cx="8229600" cy="4749800"/>
          </a:xfrm>
        </p:spPr>
        <p:txBody>
          <a:bodyPr>
            <a:normAutofit fontScale="85000" lnSpcReduction="20000"/>
          </a:bodyPr>
          <a:lstStyle/>
          <a:p>
            <a:r>
              <a:rPr lang="en-US" altLang="en-US" sz="3600" dirty="0">
                <a:solidFill>
                  <a:srgbClr val="FF0000"/>
                </a:solidFill>
              </a:rPr>
              <a:t> </a:t>
            </a:r>
            <a:r>
              <a:rPr lang="en-US" altLang="en-US" sz="3600" dirty="0">
                <a:solidFill>
                  <a:schemeClr val="accent4"/>
                </a:solidFill>
              </a:rPr>
              <a:t>Test each scenario and determine which method is most beneficial</a:t>
            </a:r>
          </a:p>
          <a:p>
            <a:pPr lvl="1"/>
            <a:r>
              <a:rPr lang="en-US" altLang="en-US" dirty="0">
                <a:solidFill>
                  <a:srgbClr val="FF0000"/>
                </a:solidFill>
              </a:rPr>
              <a:t> </a:t>
            </a:r>
            <a:r>
              <a:rPr lang="en-US" altLang="en-US" dirty="0">
                <a:solidFill>
                  <a:schemeClr val="accent4"/>
                </a:solidFill>
              </a:rPr>
              <a:t>Usually education expenses only impact the Federal return since NJ does not allow any education credits.  However, depending on method chosen to claim the expenses on the Federal return, it is possible that NJ refund/balance due can be impacted.  Always check combined results to determine best alternative </a:t>
            </a:r>
            <a:endParaRPr lang="en-US" altLang="en-US" dirty="0">
              <a:solidFill>
                <a:srgbClr val="FF0000"/>
              </a:solidFill>
            </a:endParaRPr>
          </a:p>
          <a:p>
            <a:pPr lvl="1"/>
            <a:r>
              <a:rPr lang="en-US" altLang="en-US" dirty="0"/>
              <a:t> Information for AOC, LLC, and Tuition and Fees Deduction can all be entered on same screen.  Check the appropriate box to have TaxSlayer calculate results using each method</a:t>
            </a:r>
          </a:p>
          <a:p>
            <a:pPr lvl="2"/>
            <a:r>
              <a:rPr lang="en-US" altLang="en-US" dirty="0"/>
              <a:t> Start with Tuition and Fees deduction, then LLC, then AOC</a:t>
            </a:r>
          </a:p>
          <a:p>
            <a:pPr lvl="1"/>
            <a:r>
              <a:rPr lang="en-US" dirty="0"/>
              <a:t> Business expense has to be calculated separately on Schedule C</a:t>
            </a:r>
          </a:p>
        </p:txBody>
      </p:sp>
      <p:sp>
        <p:nvSpPr>
          <p:cNvPr id="4" name="Date Placeholder 3"/>
          <p:cNvSpPr>
            <a:spLocks noGrp="1"/>
          </p:cNvSpPr>
          <p:nvPr>
            <p:ph type="dt" sz="half" idx="10"/>
          </p:nvPr>
        </p:nvSpPr>
        <p:spPr/>
        <p:txBody>
          <a:bodyPr/>
          <a:lstStyle/>
          <a:p>
            <a:r>
              <a:rPr lang="en-US"/>
              <a:t>12-12-2016</a:t>
            </a:r>
            <a:endParaRPr lang="en-US" dirty="0"/>
          </a:p>
        </p:txBody>
      </p:sp>
      <p:sp>
        <p:nvSpPr>
          <p:cNvPr id="8" name="Slide Number Placeholder 7"/>
          <p:cNvSpPr>
            <a:spLocks noGrp="1"/>
          </p:cNvSpPr>
          <p:nvPr>
            <p:ph type="sldNum" sz="quarter" idx="11"/>
          </p:nvPr>
        </p:nvSpPr>
        <p:spPr/>
        <p:txBody>
          <a:bodyPr/>
          <a:lstStyle/>
          <a:p>
            <a:fld id="{251E97C6-B5EA-4059-8D5E-F0990EFE7977}" type="slidenum">
              <a:rPr lang="en-US" smtClean="0"/>
              <a:pPr/>
              <a:t>17</a:t>
            </a:fld>
            <a:endParaRPr lang="en-US"/>
          </a:p>
        </p:txBody>
      </p:sp>
      <p:sp>
        <p:nvSpPr>
          <p:cNvPr id="6" name="Footer Placeholder 5"/>
          <p:cNvSpPr>
            <a:spLocks noGrp="1"/>
          </p:cNvSpPr>
          <p:nvPr>
            <p:ph type="ftr" sz="quarter" idx="3"/>
          </p:nvPr>
        </p:nvSpPr>
        <p:spPr/>
        <p:txBody>
          <a:bodyPr/>
          <a:lstStyle/>
          <a:p>
            <a:r>
              <a:rPr lang="en-US"/>
              <a:t>NJ TAX TY2015 v1.0</a:t>
            </a:r>
            <a:endParaRPr lang="en-US" dirty="0"/>
          </a:p>
        </p:txBody>
      </p:sp>
      <p:sp>
        <p:nvSpPr>
          <p:cNvPr id="5" name="Rectangle 4"/>
          <p:cNvSpPr/>
          <p:nvPr/>
        </p:nvSpPr>
        <p:spPr>
          <a:xfrm>
            <a:off x="2286000" y="2967335"/>
            <a:ext cx="4572000" cy="369332"/>
          </a:xfrm>
          <a:prstGeom prst="rect">
            <a:avLst/>
          </a:prstGeom>
        </p:spPr>
        <p:txBody>
          <a:bodyPr>
            <a:spAutoFit/>
          </a:bodyPr>
          <a:lstStyle/>
          <a:p>
            <a:endParaRPr lang="en-US" altLang="en-US" dirty="0">
              <a:solidFill>
                <a:schemeClr val="accent2"/>
              </a:solidFill>
            </a:endParaRPr>
          </a:p>
        </p:txBody>
      </p:sp>
      <p:pic>
        <p:nvPicPr>
          <p:cNvPr id="9" name="Picture 8" descr="NJ TaxSlayer"/>
          <p:cNvPicPr>
            <a:picLocks noChangeAspect="1"/>
          </p:cNvPicPr>
          <p:nvPr/>
        </p:nvPicPr>
        <p:blipFill>
          <a:blip r:embed="rId3" cstate="print"/>
          <a:stretch>
            <a:fillRect/>
          </a:stretch>
        </p:blipFill>
        <p:spPr>
          <a:xfrm>
            <a:off x="0" y="677005"/>
            <a:ext cx="612648" cy="163373"/>
          </a:xfrm>
          <a:prstGeom prst="rect">
            <a:avLst/>
          </a:prstGeom>
        </p:spPr>
      </p:pic>
    </p:spTree>
    <p:extLst>
      <p:ext uri="{BB962C8B-B14F-4D97-AF65-F5344CB8AC3E}">
        <p14:creationId xmlns:p14="http://schemas.microsoft.com/office/powerpoint/2010/main" val="113569546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Grp="1" noChangeAspect="1" noChangeArrowheads="1"/>
          </p:cNvPicPr>
          <p:nvPr>
            <p:ph idx="1"/>
          </p:nvPr>
        </p:nvPicPr>
        <p:blipFill>
          <a:blip r:embed="rId3" cstate="print"/>
          <a:srcRect l="23881" t="15940" r="5998" b="11031"/>
          <a:stretch>
            <a:fillRect/>
          </a:stretch>
        </p:blipFill>
        <p:spPr bwMode="auto">
          <a:xfrm>
            <a:off x="750627" y="1583139"/>
            <a:ext cx="7451677" cy="4503761"/>
          </a:xfrm>
          <a:prstGeom prst="rect">
            <a:avLst/>
          </a:prstGeom>
          <a:noFill/>
          <a:ln w="9525">
            <a:noFill/>
            <a:miter lim="800000"/>
            <a:headEnd/>
            <a:tailEnd/>
          </a:ln>
        </p:spPr>
      </p:pic>
      <p:sp>
        <p:nvSpPr>
          <p:cNvPr id="710659" name="Title 1"/>
          <p:cNvSpPr>
            <a:spLocks noGrp="1"/>
          </p:cNvSpPr>
          <p:nvPr>
            <p:ph type="title"/>
          </p:nvPr>
        </p:nvSpPr>
        <p:spPr/>
        <p:txBody>
          <a:bodyPr>
            <a:normAutofit fontScale="90000"/>
          </a:bodyPr>
          <a:lstStyle/>
          <a:p>
            <a:r>
              <a:rPr lang="en-US" altLang="en-US" sz="3200" dirty="0"/>
              <a:t>TS - Education Expenses - Tuition &amp; Fees Deduction </a:t>
            </a:r>
            <a:br>
              <a:rPr lang="en-US" altLang="en-US" sz="3200" dirty="0"/>
            </a:br>
            <a:endParaRPr lang="en-US" altLang="en-US" sz="3200" dirty="0"/>
          </a:p>
        </p:txBody>
      </p:sp>
      <p:sp>
        <p:nvSpPr>
          <p:cNvPr id="5" name="Oval 4"/>
          <p:cNvSpPr>
            <a:spLocks noChangeArrowheads="1"/>
          </p:cNvSpPr>
          <p:nvPr/>
        </p:nvSpPr>
        <p:spPr bwMode="auto">
          <a:xfrm>
            <a:off x="5142931" y="4871113"/>
            <a:ext cx="6096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0" fontAlgn="base" hangingPunct="0">
              <a:spcBef>
                <a:spcPct val="0"/>
              </a:spcBef>
              <a:spcAft>
                <a:spcPct val="0"/>
              </a:spcAft>
              <a:buClrTx/>
              <a:buSzTx/>
              <a:buFontTx/>
              <a:buNone/>
            </a:pPr>
            <a:endParaRPr lang="en-US" altLang="en-US" sz="1800">
              <a:solidFill>
                <a:srgbClr val="000000"/>
              </a:solidFill>
              <a:latin typeface="Arial" panose="020B0604020202020204" pitchFamily="34" charset="0"/>
              <a:cs typeface="Arial" panose="020B0604020202020204" pitchFamily="34" charset="0"/>
            </a:endParaRPr>
          </a:p>
        </p:txBody>
      </p:sp>
      <p:sp>
        <p:nvSpPr>
          <p:cNvPr id="8" name="TextBox 7"/>
          <p:cNvSpPr txBox="1"/>
          <p:nvPr/>
        </p:nvSpPr>
        <p:spPr>
          <a:xfrm>
            <a:off x="2265528" y="4434385"/>
            <a:ext cx="2287588" cy="369888"/>
          </a:xfrm>
          <a:prstGeom prst="rect">
            <a:avLst/>
          </a:prstGeom>
          <a:solidFill>
            <a:schemeClr val="accent5">
              <a:lumMod val="75000"/>
            </a:schemeClr>
          </a:solidFill>
          <a:ln>
            <a:solidFill>
              <a:schemeClr val="tx1"/>
            </a:solidFill>
          </a:ln>
        </p:spPr>
        <p:txBody>
          <a:bodyPr wrap="none">
            <a:spAutoFit/>
          </a:bodyPr>
          <a:lstStyle/>
          <a:p>
            <a:pPr fontAlgn="base">
              <a:spcBef>
                <a:spcPct val="0"/>
              </a:spcBef>
              <a:spcAft>
                <a:spcPct val="0"/>
              </a:spcAft>
              <a:defRPr/>
            </a:pPr>
            <a:r>
              <a:rPr lang="en-US" b="1" dirty="0">
                <a:solidFill>
                  <a:srgbClr val="000000"/>
                </a:solidFill>
                <a:latin typeface="Arial" charset="0"/>
              </a:rPr>
              <a:t>Qualified expenses</a:t>
            </a:r>
          </a:p>
        </p:txBody>
      </p:sp>
      <p:cxnSp>
        <p:nvCxnSpPr>
          <p:cNvPr id="15" name="Straight Arrow Connector 14"/>
          <p:cNvCxnSpPr/>
          <p:nvPr/>
        </p:nvCxnSpPr>
        <p:spPr bwMode="auto">
          <a:xfrm>
            <a:off x="4580412" y="4660273"/>
            <a:ext cx="589815" cy="442284"/>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18</a:t>
            </a:fld>
            <a:endParaRPr lang="en-US"/>
          </a:p>
        </p:txBody>
      </p:sp>
      <p:pic>
        <p:nvPicPr>
          <p:cNvPr id="16" name="Picture 15" descr="NJ TaxSlayer"/>
          <p:cNvPicPr>
            <a:picLocks noChangeAspect="1"/>
          </p:cNvPicPr>
          <p:nvPr/>
        </p:nvPicPr>
        <p:blipFill>
          <a:blip r:embed="rId4" cstate="print"/>
          <a:stretch>
            <a:fillRect/>
          </a:stretch>
        </p:blipFill>
        <p:spPr>
          <a:xfrm>
            <a:off x="0" y="677005"/>
            <a:ext cx="612648" cy="163373"/>
          </a:xfrm>
          <a:prstGeom prst="rect">
            <a:avLst/>
          </a:prstGeom>
        </p:spPr>
      </p:pic>
    </p:spTree>
    <p:extLst>
      <p:ext uri="{BB962C8B-B14F-4D97-AF65-F5344CB8AC3E}">
        <p14:creationId xmlns:p14="http://schemas.microsoft.com/office/powerpoint/2010/main" val="7337760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Grp="1" noChangeAspect="1" noChangeArrowheads="1"/>
          </p:cNvPicPr>
          <p:nvPr>
            <p:ph idx="1"/>
          </p:nvPr>
        </p:nvPicPr>
        <p:blipFill>
          <a:blip r:embed="rId3" cstate="print"/>
          <a:srcRect/>
          <a:stretch>
            <a:fillRect/>
          </a:stretch>
        </p:blipFill>
        <p:spPr bwMode="auto">
          <a:xfrm>
            <a:off x="655093" y="1569493"/>
            <a:ext cx="7445919" cy="4421873"/>
          </a:xfrm>
          <a:prstGeom prst="rect">
            <a:avLst/>
          </a:prstGeom>
          <a:noFill/>
          <a:ln w="9525">
            <a:noFill/>
            <a:miter lim="800000"/>
            <a:headEnd/>
            <a:tailEnd/>
          </a:ln>
        </p:spPr>
      </p:pic>
      <p:sp>
        <p:nvSpPr>
          <p:cNvPr id="712706" name="Title 1"/>
          <p:cNvSpPr>
            <a:spLocks noGrp="1"/>
          </p:cNvSpPr>
          <p:nvPr>
            <p:ph type="title"/>
          </p:nvPr>
        </p:nvSpPr>
        <p:spPr>
          <a:xfrm>
            <a:off x="609600" y="0"/>
            <a:ext cx="8165910" cy="1752600"/>
          </a:xfrm>
        </p:spPr>
        <p:txBody>
          <a:bodyPr/>
          <a:lstStyle/>
          <a:p>
            <a:r>
              <a:rPr lang="en-US" altLang="en-US" dirty="0"/>
              <a:t>TS - Tuition &amp; Fees Deduction – 1040 Line 34</a:t>
            </a:r>
          </a:p>
        </p:txBody>
      </p:sp>
      <p:sp>
        <p:nvSpPr>
          <p:cNvPr id="9" name="Oval 4"/>
          <p:cNvSpPr>
            <a:spLocks noChangeArrowheads="1"/>
          </p:cNvSpPr>
          <p:nvPr/>
        </p:nvSpPr>
        <p:spPr bwMode="auto">
          <a:xfrm>
            <a:off x="5875362" y="4989394"/>
            <a:ext cx="762000" cy="533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0" fontAlgn="base" hangingPunct="0">
              <a:spcBef>
                <a:spcPct val="0"/>
              </a:spcBef>
              <a:spcAft>
                <a:spcPct val="0"/>
              </a:spcAft>
              <a:buClrTx/>
              <a:buSzTx/>
              <a:buFontTx/>
              <a:buNone/>
            </a:pPr>
            <a:endParaRPr lang="en-US" altLang="en-US" sz="1800">
              <a:solidFill>
                <a:srgbClr val="000000"/>
              </a:solidFill>
              <a:latin typeface="Arial" panose="020B0604020202020204" pitchFamily="34" charset="0"/>
              <a:cs typeface="Arial" panose="020B0604020202020204" pitchFamily="34" charset="0"/>
            </a:endParaRPr>
          </a:p>
        </p:txBody>
      </p:sp>
      <p:sp>
        <p:nvSpPr>
          <p:cNvPr id="10" name="TextBox 9"/>
          <p:cNvSpPr txBox="1"/>
          <p:nvPr/>
        </p:nvSpPr>
        <p:spPr>
          <a:xfrm>
            <a:off x="1624084" y="5033749"/>
            <a:ext cx="3486917" cy="646331"/>
          </a:xfrm>
          <a:prstGeom prst="rect">
            <a:avLst/>
          </a:prstGeom>
          <a:solidFill>
            <a:schemeClr val="accent5">
              <a:lumMod val="75000"/>
            </a:schemeClr>
          </a:solidFill>
          <a:ln>
            <a:solidFill>
              <a:schemeClr val="tx1"/>
            </a:solidFill>
          </a:ln>
        </p:spPr>
        <p:txBody>
          <a:bodyPr wrap="square">
            <a:spAutoFit/>
          </a:bodyPr>
          <a:lstStyle/>
          <a:p>
            <a:pPr fontAlgn="base">
              <a:spcBef>
                <a:spcPct val="0"/>
              </a:spcBef>
              <a:spcAft>
                <a:spcPct val="0"/>
              </a:spcAft>
              <a:defRPr/>
            </a:pPr>
            <a:r>
              <a:rPr lang="en-US" b="1" dirty="0">
                <a:solidFill>
                  <a:srgbClr val="000000"/>
                </a:solidFill>
                <a:latin typeface="Arial" charset="0"/>
              </a:rPr>
              <a:t>Tuition and fees deduction –maximum of </a:t>
            </a:r>
            <a:r>
              <a:rPr lang="en-US" dirty="0">
                <a:solidFill>
                  <a:srgbClr val="000000"/>
                </a:solidFill>
                <a:latin typeface="Arial" charset="0"/>
              </a:rPr>
              <a:t>$</a:t>
            </a:r>
            <a:r>
              <a:rPr lang="en-US" b="1" dirty="0">
                <a:solidFill>
                  <a:srgbClr val="000000"/>
                </a:solidFill>
                <a:latin typeface="Arial" charset="0"/>
              </a:rPr>
              <a:t>4,000 </a:t>
            </a:r>
          </a:p>
        </p:txBody>
      </p:sp>
      <p:cxnSp>
        <p:nvCxnSpPr>
          <p:cNvPr id="15" name="Straight Arrow Connector 14"/>
          <p:cNvCxnSpPr>
            <a:stCxn id="10" idx="3"/>
            <a:endCxn id="9" idx="2"/>
          </p:cNvCxnSpPr>
          <p:nvPr/>
        </p:nvCxnSpPr>
        <p:spPr bwMode="auto">
          <a:xfrm flipV="1">
            <a:off x="5111001" y="5256094"/>
            <a:ext cx="764361" cy="100821"/>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19</a:t>
            </a:fld>
            <a:endParaRPr lang="en-US"/>
          </a:p>
        </p:txBody>
      </p:sp>
      <p:pic>
        <p:nvPicPr>
          <p:cNvPr id="11" name="Picture 10" descr="NJ TaxSlayer"/>
          <p:cNvPicPr>
            <a:picLocks noChangeAspect="1"/>
          </p:cNvPicPr>
          <p:nvPr/>
        </p:nvPicPr>
        <p:blipFill>
          <a:blip r:embed="rId4" cstate="print"/>
          <a:stretch>
            <a:fillRect/>
          </a:stretch>
        </p:blipFill>
        <p:spPr>
          <a:xfrm>
            <a:off x="0" y="677005"/>
            <a:ext cx="612648" cy="163373"/>
          </a:xfrm>
          <a:prstGeom prst="rect">
            <a:avLst/>
          </a:prstGeom>
        </p:spPr>
      </p:pic>
    </p:spTree>
    <p:extLst>
      <p:ext uri="{BB962C8B-B14F-4D97-AF65-F5344CB8AC3E}">
        <p14:creationId xmlns:p14="http://schemas.microsoft.com/office/powerpoint/2010/main" val="12087905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2" name="Title 1"/>
          <p:cNvSpPr>
            <a:spLocks noGrp="1"/>
          </p:cNvSpPr>
          <p:nvPr>
            <p:ph type="title"/>
          </p:nvPr>
        </p:nvSpPr>
        <p:spPr/>
        <p:txBody>
          <a:bodyPr/>
          <a:lstStyle/>
          <a:p>
            <a:r>
              <a:rPr lang="en-US" altLang="en-US"/>
              <a:t>Ways to Claim Education Expenses</a:t>
            </a:r>
            <a:endParaRPr lang="en-US" altLang="en-US" dirty="0"/>
          </a:p>
        </p:txBody>
      </p:sp>
      <p:sp>
        <p:nvSpPr>
          <p:cNvPr id="860163" name="Content Placeholder 2"/>
          <p:cNvSpPr>
            <a:spLocks noGrp="1"/>
          </p:cNvSpPr>
          <p:nvPr>
            <p:ph idx="1"/>
          </p:nvPr>
        </p:nvSpPr>
        <p:spPr>
          <a:xfrm>
            <a:off x="609600" y="1524000"/>
            <a:ext cx="8305800" cy="5105400"/>
          </a:xfrm>
        </p:spPr>
        <p:txBody>
          <a:bodyPr/>
          <a:lstStyle/>
          <a:p>
            <a:r>
              <a:rPr lang="en-US" altLang="en-US" sz="3600" dirty="0"/>
              <a:t> Multiple ways to claim education expenses</a:t>
            </a:r>
          </a:p>
          <a:p>
            <a:pPr lvl="1"/>
            <a:r>
              <a:rPr lang="en-US" altLang="en-US" sz="3600" dirty="0"/>
              <a:t> </a:t>
            </a:r>
            <a:r>
              <a:rPr lang="en-US" altLang="en-US" sz="3400" dirty="0"/>
              <a:t>American Opportunity Credit (AOC)</a:t>
            </a:r>
          </a:p>
          <a:p>
            <a:pPr lvl="1"/>
            <a:r>
              <a:rPr lang="en-US" altLang="en-US" sz="3400" dirty="0"/>
              <a:t> Lifetime Learning Credit (LLC)</a:t>
            </a:r>
          </a:p>
          <a:p>
            <a:pPr lvl="1"/>
            <a:r>
              <a:rPr lang="en-US" altLang="en-US" sz="3400" dirty="0"/>
              <a:t> Tuition &amp; Fees Deduction</a:t>
            </a:r>
          </a:p>
          <a:p>
            <a:pPr lvl="1"/>
            <a:r>
              <a:rPr lang="en-US" altLang="en-US" sz="3400" dirty="0"/>
              <a:t> Business Expense</a:t>
            </a:r>
          </a:p>
          <a:p>
            <a:r>
              <a:rPr lang="en-US" altLang="en-US" sz="3600" dirty="0"/>
              <a:t> Chart in Pub 4012 Tab J gives highlights of all education tax benefits</a:t>
            </a:r>
          </a:p>
          <a:p>
            <a:pPr lvl="1"/>
            <a:endParaRPr lang="en-US" altLang="en-US" sz="3600" dirty="0"/>
          </a:p>
        </p:txBody>
      </p:sp>
      <p:sp>
        <p:nvSpPr>
          <p:cNvPr id="5" name="TextBox 4" descr="NJ Pub Ref"/>
          <p:cNvSpPr txBox="1"/>
          <p:nvPr/>
        </p:nvSpPr>
        <p:spPr>
          <a:xfrm>
            <a:off x="7163437" y="58579"/>
            <a:ext cx="1605696" cy="246221"/>
          </a:xfrm>
          <a:prstGeom prst="rect">
            <a:avLst/>
          </a:prstGeom>
          <a:noFill/>
        </p:spPr>
        <p:txBody>
          <a:bodyPr wrap="none" tIns="0" bIns="0" rtlCol="0">
            <a:spAutoFit/>
          </a:bodyPr>
          <a:lstStyle/>
          <a:p>
            <a:pPr algn="r"/>
            <a:r>
              <a:rPr lang="fr-FR" sz="1600" dirty="0"/>
              <a:t>Pub 4012 Tab J</a:t>
            </a:r>
            <a:endParaRPr lang="en-US" sz="1600" dirty="0"/>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a:t>
            </a:fld>
            <a:endParaRPr lang="en-US"/>
          </a:p>
        </p:txBody>
      </p:sp>
    </p:spTree>
    <p:extLst>
      <p:ext uri="{BB962C8B-B14F-4D97-AF65-F5344CB8AC3E}">
        <p14:creationId xmlns:p14="http://schemas.microsoft.com/office/powerpoint/2010/main" val="374375267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Grp="1" noChangeAspect="1" noChangeArrowheads="1"/>
          </p:cNvPicPr>
          <p:nvPr>
            <p:ph idx="1"/>
          </p:nvPr>
        </p:nvPicPr>
        <p:blipFill>
          <a:blip r:embed="rId3" cstate="print"/>
          <a:srcRect/>
          <a:stretch>
            <a:fillRect/>
          </a:stretch>
        </p:blipFill>
        <p:spPr bwMode="auto">
          <a:xfrm>
            <a:off x="609600" y="1625600"/>
            <a:ext cx="7874000" cy="4457700"/>
          </a:xfrm>
          <a:prstGeom prst="rect">
            <a:avLst/>
          </a:prstGeom>
          <a:noFill/>
          <a:ln w="9525">
            <a:noFill/>
            <a:miter lim="800000"/>
            <a:headEnd/>
            <a:tailEnd/>
          </a:ln>
        </p:spPr>
      </p:pic>
      <p:sp>
        <p:nvSpPr>
          <p:cNvPr id="995331" name="Title 1"/>
          <p:cNvSpPr>
            <a:spLocks noGrp="1"/>
          </p:cNvSpPr>
          <p:nvPr>
            <p:ph type="title"/>
          </p:nvPr>
        </p:nvSpPr>
        <p:spPr>
          <a:xfrm>
            <a:off x="609600" y="0"/>
            <a:ext cx="8305800" cy="1420813"/>
          </a:xfrm>
        </p:spPr>
        <p:txBody>
          <a:bodyPr>
            <a:normAutofit/>
          </a:bodyPr>
          <a:lstStyle/>
          <a:p>
            <a:r>
              <a:rPr lang="en-US" altLang="en-US" sz="3400" dirty="0"/>
              <a:t>TS – Education Expenses – LLC or AOC</a:t>
            </a:r>
            <a:br>
              <a:rPr lang="en-US" altLang="en-US" sz="3400" dirty="0"/>
            </a:br>
            <a:r>
              <a:rPr lang="en-US" altLang="en-US" sz="2400" dirty="0">
                <a:solidFill>
                  <a:srgbClr val="0070C0"/>
                </a:solidFill>
              </a:rPr>
              <a:t>Federal Section \ Deductions \ Enter Myself \ Credits Menu \ Education Credits (Form 1098-T)</a:t>
            </a:r>
          </a:p>
        </p:txBody>
      </p:sp>
      <p:sp>
        <p:nvSpPr>
          <p:cNvPr id="995334" name="Oval 6"/>
          <p:cNvSpPr>
            <a:spLocks noChangeArrowheads="1"/>
          </p:cNvSpPr>
          <p:nvPr/>
        </p:nvSpPr>
        <p:spPr bwMode="auto">
          <a:xfrm>
            <a:off x="6223000" y="2717800"/>
            <a:ext cx="2336800" cy="12827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995335" name="Oval 7"/>
          <p:cNvSpPr>
            <a:spLocks noChangeArrowheads="1"/>
          </p:cNvSpPr>
          <p:nvPr/>
        </p:nvSpPr>
        <p:spPr bwMode="auto">
          <a:xfrm>
            <a:off x="5249081" y="5708555"/>
            <a:ext cx="707219"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995337" name="Oval 9"/>
          <p:cNvSpPr>
            <a:spLocks noChangeArrowheads="1"/>
          </p:cNvSpPr>
          <p:nvPr/>
        </p:nvSpPr>
        <p:spPr bwMode="auto">
          <a:xfrm>
            <a:off x="6070600" y="2057400"/>
            <a:ext cx="914400" cy="609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995339" name="TextBox 12"/>
          <p:cNvSpPr txBox="1">
            <a:spLocks noChangeArrowheads="1"/>
          </p:cNvSpPr>
          <p:nvPr/>
        </p:nvSpPr>
        <p:spPr bwMode="auto">
          <a:xfrm>
            <a:off x="533400" y="4788258"/>
            <a:ext cx="5580797" cy="707886"/>
          </a:xfrm>
          <a:prstGeom prst="rect">
            <a:avLst/>
          </a:prstGeom>
          <a:solidFill>
            <a:schemeClr val="accent1"/>
          </a:solidFill>
          <a:ln w="9525">
            <a:solidFill>
              <a:schemeClr val="tx1"/>
            </a:solidFill>
            <a:miter lim="800000"/>
            <a:headEnd/>
            <a:tailEnd/>
          </a:ln>
        </p:spPr>
        <p:txBody>
          <a:bodyPr wrap="square">
            <a:spAutoFit/>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r>
              <a:rPr lang="en-US" altLang="en-US" sz="2000" b="1" dirty="0">
                <a:solidFill>
                  <a:srgbClr val="001132"/>
                </a:solidFill>
                <a:latin typeface="Arial" panose="020B0604020202020204" pitchFamily="34" charset="0"/>
                <a:cs typeface="Arial" panose="020B0604020202020204" pitchFamily="34" charset="0"/>
              </a:rPr>
              <a:t>Enter qualified tuition and related expenses minus scholarships/grants</a:t>
            </a:r>
          </a:p>
        </p:txBody>
      </p:sp>
      <p:sp>
        <p:nvSpPr>
          <p:cNvPr id="13" name="TextBox 12"/>
          <p:cNvSpPr txBox="1"/>
          <p:nvPr/>
        </p:nvSpPr>
        <p:spPr>
          <a:xfrm>
            <a:off x="911746" y="2017025"/>
            <a:ext cx="4519186" cy="369332"/>
          </a:xfrm>
          <a:prstGeom prst="rect">
            <a:avLst/>
          </a:prstGeom>
          <a:solidFill>
            <a:schemeClr val="accent5">
              <a:lumMod val="75000"/>
            </a:schemeClr>
          </a:solidFill>
          <a:ln>
            <a:solidFill>
              <a:schemeClr val="tx1"/>
            </a:solidFill>
          </a:ln>
        </p:spPr>
        <p:txBody>
          <a:bodyPr wrap="none">
            <a:spAutoFit/>
          </a:bodyPr>
          <a:lstStyle/>
          <a:p>
            <a:pPr eaLnBrk="1" hangingPunct="1">
              <a:defRPr/>
            </a:pPr>
            <a:r>
              <a:rPr lang="en-US" b="1" dirty="0">
                <a:latin typeface="Arial" charset="0"/>
              </a:rPr>
              <a:t>Choose student from drop-down menu</a:t>
            </a:r>
          </a:p>
        </p:txBody>
      </p:sp>
      <p:pic>
        <p:nvPicPr>
          <p:cNvPr id="16" name="Picture 2" descr="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20</a:t>
            </a:fld>
            <a:endParaRPr lang="en-US"/>
          </a:p>
        </p:txBody>
      </p:sp>
      <p:pic>
        <p:nvPicPr>
          <p:cNvPr id="19" name="Picture 18" descr="NJ TaxSlayer"/>
          <p:cNvPicPr>
            <a:picLocks noChangeAspect="1"/>
          </p:cNvPicPr>
          <p:nvPr/>
        </p:nvPicPr>
        <p:blipFill>
          <a:blip r:embed="rId5" cstate="print"/>
          <a:stretch>
            <a:fillRect/>
          </a:stretch>
        </p:blipFill>
        <p:spPr>
          <a:xfrm>
            <a:off x="0" y="990600"/>
            <a:ext cx="612648" cy="163373"/>
          </a:xfrm>
          <a:prstGeom prst="rect">
            <a:avLst/>
          </a:prstGeom>
        </p:spPr>
      </p:pic>
      <p:cxnSp>
        <p:nvCxnSpPr>
          <p:cNvPr id="20" name="Straight Arrow Connector 19"/>
          <p:cNvCxnSpPr/>
          <p:nvPr/>
        </p:nvCxnSpPr>
        <p:spPr bwMode="auto">
          <a:xfrm>
            <a:off x="4535227" y="5487727"/>
            <a:ext cx="722573" cy="265373"/>
          </a:xfrm>
          <a:prstGeom prst="straightConnector1">
            <a:avLst/>
          </a:prstGeom>
          <a:noFill/>
          <a:ln w="38100" cap="flat" cmpd="sng" algn="ctr">
            <a:solidFill>
              <a:srgbClr val="FF0000"/>
            </a:solidFill>
            <a:prstDash val="solid"/>
            <a:round/>
            <a:headEnd type="none" w="med" len="med"/>
            <a:tailEnd type="triangle"/>
          </a:ln>
          <a:effectLst/>
        </p:spPr>
      </p:cxnSp>
      <p:cxnSp>
        <p:nvCxnSpPr>
          <p:cNvPr id="24" name="Straight Arrow Connector 23"/>
          <p:cNvCxnSpPr>
            <a:stCxn id="13" idx="3"/>
          </p:cNvCxnSpPr>
          <p:nvPr/>
        </p:nvCxnSpPr>
        <p:spPr bwMode="auto">
          <a:xfrm>
            <a:off x="5430932" y="2201691"/>
            <a:ext cx="652368" cy="33509"/>
          </a:xfrm>
          <a:prstGeom prst="straightConnector1">
            <a:avLst/>
          </a:prstGeom>
          <a:noFill/>
          <a:ln w="38100" cap="flat" cmpd="sng" algn="ctr">
            <a:solidFill>
              <a:srgbClr val="FF0000"/>
            </a:solidFill>
            <a:prstDash val="solid"/>
            <a:round/>
            <a:headEnd type="none" w="med" len="med"/>
            <a:tailEnd type="triangle"/>
          </a:ln>
          <a:effectLst/>
        </p:spPr>
      </p:cxnSp>
      <p:cxnSp>
        <p:nvCxnSpPr>
          <p:cNvPr id="30" name="Straight Arrow Connector 29"/>
          <p:cNvCxnSpPr>
            <a:endCxn id="995334" idx="2"/>
          </p:cNvCxnSpPr>
          <p:nvPr/>
        </p:nvCxnSpPr>
        <p:spPr bwMode="auto">
          <a:xfrm>
            <a:off x="5638800" y="3200400"/>
            <a:ext cx="584200" cy="158750"/>
          </a:xfrm>
          <a:prstGeom prst="straightConnector1">
            <a:avLst/>
          </a:prstGeom>
          <a:noFill/>
          <a:ln w="38100" cap="flat" cmpd="sng" algn="ctr">
            <a:solidFill>
              <a:srgbClr val="FF0000"/>
            </a:solidFill>
            <a:prstDash val="solid"/>
            <a:round/>
            <a:headEnd type="none" w="med" len="med"/>
            <a:tailEnd type="triangle"/>
          </a:ln>
          <a:effectLst/>
        </p:spPr>
      </p:cxnSp>
      <p:sp>
        <p:nvSpPr>
          <p:cNvPr id="45" name="TextBox 44"/>
          <p:cNvSpPr txBox="1"/>
          <p:nvPr/>
        </p:nvSpPr>
        <p:spPr>
          <a:xfrm>
            <a:off x="825500" y="2819400"/>
            <a:ext cx="5134739" cy="369332"/>
          </a:xfrm>
          <a:prstGeom prst="rect">
            <a:avLst/>
          </a:prstGeom>
          <a:solidFill>
            <a:schemeClr val="accent5">
              <a:lumMod val="75000"/>
            </a:schemeClr>
          </a:solidFill>
          <a:ln>
            <a:solidFill>
              <a:srgbClr val="002060"/>
            </a:solidFill>
          </a:ln>
        </p:spPr>
        <p:txBody>
          <a:bodyPr wrap="none" rtlCol="0">
            <a:spAutoFit/>
          </a:bodyPr>
          <a:lstStyle/>
          <a:p>
            <a:r>
              <a:rPr lang="en-US" b="1" dirty="0"/>
              <a:t>Choose method to claim education expenses</a:t>
            </a:r>
          </a:p>
        </p:txBody>
      </p:sp>
    </p:spTree>
    <p:extLst>
      <p:ext uri="{BB962C8B-B14F-4D97-AF65-F5344CB8AC3E}">
        <p14:creationId xmlns:p14="http://schemas.microsoft.com/office/powerpoint/2010/main" val="235055723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3" cstate="print"/>
          <a:srcRect/>
          <a:stretch>
            <a:fillRect/>
          </a:stretch>
        </p:blipFill>
        <p:spPr bwMode="auto">
          <a:xfrm>
            <a:off x="571500" y="3581400"/>
            <a:ext cx="7785100" cy="2527300"/>
          </a:xfrm>
          <a:prstGeom prst="rect">
            <a:avLst/>
          </a:prstGeom>
          <a:noFill/>
          <a:ln w="9525">
            <a:noFill/>
            <a:miter lim="800000"/>
            <a:headEnd/>
            <a:tailEnd/>
          </a:ln>
        </p:spPr>
      </p:pic>
      <p:pic>
        <p:nvPicPr>
          <p:cNvPr id="12290" name="Picture 2"/>
          <p:cNvPicPr>
            <a:picLocks noGrp="1" noChangeAspect="1" noChangeArrowheads="1"/>
          </p:cNvPicPr>
          <p:nvPr>
            <p:ph idx="1"/>
          </p:nvPr>
        </p:nvPicPr>
        <p:blipFill>
          <a:blip r:embed="rId4" cstate="print"/>
          <a:srcRect/>
          <a:stretch>
            <a:fillRect/>
          </a:stretch>
        </p:blipFill>
        <p:spPr bwMode="auto">
          <a:xfrm>
            <a:off x="600074" y="1560512"/>
            <a:ext cx="7845425" cy="2085975"/>
          </a:xfrm>
          <a:prstGeom prst="rect">
            <a:avLst/>
          </a:prstGeom>
          <a:noFill/>
          <a:ln w="9525">
            <a:noFill/>
            <a:miter lim="800000"/>
            <a:headEnd/>
            <a:tailEnd/>
          </a:ln>
        </p:spPr>
      </p:pic>
      <p:sp>
        <p:nvSpPr>
          <p:cNvPr id="995331" name="Title 1"/>
          <p:cNvSpPr>
            <a:spLocks noGrp="1"/>
          </p:cNvSpPr>
          <p:nvPr>
            <p:ph type="title"/>
          </p:nvPr>
        </p:nvSpPr>
        <p:spPr>
          <a:xfrm>
            <a:off x="609600" y="0"/>
            <a:ext cx="8305800" cy="1420813"/>
          </a:xfrm>
        </p:spPr>
        <p:txBody>
          <a:bodyPr>
            <a:normAutofit/>
          </a:bodyPr>
          <a:lstStyle/>
          <a:p>
            <a:r>
              <a:rPr lang="en-US" altLang="en-US" sz="3400" dirty="0"/>
              <a:t>TS – Education Expenses – LLC or AOC</a:t>
            </a:r>
            <a:br>
              <a:rPr lang="en-US" altLang="en-US" sz="3400" dirty="0"/>
            </a:br>
            <a:r>
              <a:rPr lang="en-US" altLang="en-US" sz="2400" dirty="0">
                <a:solidFill>
                  <a:srgbClr val="0070C0"/>
                </a:solidFill>
              </a:rPr>
              <a:t>Federal Section \ Deductions \ Enter Myself \ Credits Menu \ Education Credits (Form 1098-T)                                             </a:t>
            </a:r>
            <a:r>
              <a:rPr lang="en-US" altLang="en-US" sz="1800" b="0" dirty="0">
                <a:solidFill>
                  <a:schemeClr val="accent4"/>
                </a:solidFill>
              </a:rPr>
              <a:t>(cont’d)</a:t>
            </a:r>
          </a:p>
        </p:txBody>
      </p:sp>
      <p:sp>
        <p:nvSpPr>
          <p:cNvPr id="995334" name="Oval 6"/>
          <p:cNvSpPr>
            <a:spLocks noChangeArrowheads="1"/>
          </p:cNvSpPr>
          <p:nvPr/>
        </p:nvSpPr>
        <p:spPr bwMode="auto">
          <a:xfrm flipV="1">
            <a:off x="6832600" y="3365500"/>
            <a:ext cx="1778000" cy="28321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995337" name="Oval 9"/>
          <p:cNvSpPr>
            <a:spLocks noChangeArrowheads="1"/>
          </p:cNvSpPr>
          <p:nvPr/>
        </p:nvSpPr>
        <p:spPr bwMode="auto">
          <a:xfrm>
            <a:off x="6616700" y="1739900"/>
            <a:ext cx="1854200" cy="3683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995339" name="TextBox 12"/>
          <p:cNvSpPr txBox="1">
            <a:spLocks noChangeArrowheads="1"/>
          </p:cNvSpPr>
          <p:nvPr/>
        </p:nvSpPr>
        <p:spPr bwMode="auto">
          <a:xfrm>
            <a:off x="533400" y="4788258"/>
            <a:ext cx="5580797" cy="707886"/>
          </a:xfrm>
          <a:prstGeom prst="rect">
            <a:avLst/>
          </a:prstGeom>
          <a:solidFill>
            <a:schemeClr val="accent1"/>
          </a:solidFill>
          <a:ln w="9525">
            <a:solidFill>
              <a:schemeClr val="tx1"/>
            </a:solidFill>
            <a:miter lim="800000"/>
            <a:headEnd/>
            <a:tailEnd/>
          </a:ln>
        </p:spPr>
        <p:txBody>
          <a:bodyPr wrap="square">
            <a:spAutoFit/>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r>
              <a:rPr lang="en-US" altLang="en-US" sz="2000" b="1" dirty="0">
                <a:solidFill>
                  <a:srgbClr val="001132"/>
                </a:solidFill>
                <a:latin typeface="Arial" panose="020B0604020202020204" pitchFamily="34" charset="0"/>
                <a:cs typeface="Arial" panose="020B0604020202020204" pitchFamily="34" charset="0"/>
              </a:rPr>
              <a:t>Questions pertinent to method you chose </a:t>
            </a:r>
          </a:p>
          <a:p>
            <a:pPr eaLnBrk="1" hangingPunct="1">
              <a:spcBef>
                <a:spcPct val="0"/>
              </a:spcBef>
              <a:buClrTx/>
              <a:buSzTx/>
              <a:buFontTx/>
              <a:buNone/>
            </a:pPr>
            <a:r>
              <a:rPr lang="en-US" altLang="en-US" sz="2000" b="1" dirty="0">
                <a:solidFill>
                  <a:srgbClr val="001132"/>
                </a:solidFill>
                <a:latin typeface="Arial" panose="020B0604020202020204" pitchFamily="34" charset="0"/>
                <a:cs typeface="Arial" panose="020B0604020202020204" pitchFamily="34" charset="0"/>
              </a:rPr>
              <a:t>to claim education expenses</a:t>
            </a:r>
          </a:p>
        </p:txBody>
      </p:sp>
      <p:sp>
        <p:nvSpPr>
          <p:cNvPr id="13" name="TextBox 12"/>
          <p:cNvSpPr txBox="1"/>
          <p:nvPr/>
        </p:nvSpPr>
        <p:spPr>
          <a:xfrm>
            <a:off x="911746" y="2017025"/>
            <a:ext cx="3159839" cy="369332"/>
          </a:xfrm>
          <a:prstGeom prst="rect">
            <a:avLst/>
          </a:prstGeom>
          <a:solidFill>
            <a:schemeClr val="accent5">
              <a:lumMod val="75000"/>
            </a:schemeClr>
          </a:solidFill>
          <a:ln>
            <a:solidFill>
              <a:schemeClr val="tx1"/>
            </a:solidFill>
          </a:ln>
        </p:spPr>
        <p:txBody>
          <a:bodyPr wrap="none">
            <a:spAutoFit/>
          </a:bodyPr>
          <a:lstStyle/>
          <a:p>
            <a:pPr eaLnBrk="1" hangingPunct="1">
              <a:defRPr/>
            </a:pPr>
            <a:r>
              <a:rPr lang="en-US" b="1" dirty="0">
                <a:latin typeface="Arial" charset="0"/>
              </a:rPr>
              <a:t>Educational institution info</a:t>
            </a:r>
          </a:p>
        </p:txBody>
      </p:sp>
      <p:pic>
        <p:nvPicPr>
          <p:cNvPr id="16" name="Picture 2" descr="NJ NJ"/>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21</a:t>
            </a:fld>
            <a:endParaRPr lang="en-US"/>
          </a:p>
        </p:txBody>
      </p:sp>
      <p:pic>
        <p:nvPicPr>
          <p:cNvPr id="19" name="Picture 18" descr="NJ TaxSlayer"/>
          <p:cNvPicPr>
            <a:picLocks noChangeAspect="1"/>
          </p:cNvPicPr>
          <p:nvPr/>
        </p:nvPicPr>
        <p:blipFill>
          <a:blip r:embed="rId6" cstate="print"/>
          <a:stretch>
            <a:fillRect/>
          </a:stretch>
        </p:blipFill>
        <p:spPr>
          <a:xfrm>
            <a:off x="0" y="990600"/>
            <a:ext cx="612648" cy="163373"/>
          </a:xfrm>
          <a:prstGeom prst="rect">
            <a:avLst/>
          </a:prstGeom>
        </p:spPr>
      </p:pic>
      <p:cxnSp>
        <p:nvCxnSpPr>
          <p:cNvPr id="24" name="Straight Arrow Connector 23"/>
          <p:cNvCxnSpPr>
            <a:endCxn id="995337" idx="2"/>
          </p:cNvCxnSpPr>
          <p:nvPr/>
        </p:nvCxnSpPr>
        <p:spPr bwMode="auto">
          <a:xfrm flipV="1">
            <a:off x="6083300" y="1924050"/>
            <a:ext cx="533400" cy="298450"/>
          </a:xfrm>
          <a:prstGeom prst="straightConnector1">
            <a:avLst/>
          </a:prstGeom>
          <a:noFill/>
          <a:ln w="38100" cap="flat" cmpd="sng" algn="ctr">
            <a:solidFill>
              <a:srgbClr val="FF0000"/>
            </a:solidFill>
            <a:prstDash val="solid"/>
            <a:round/>
            <a:headEnd type="none" w="med" len="med"/>
            <a:tailEnd type="triangle"/>
          </a:ln>
          <a:effectLst/>
        </p:spPr>
      </p:cxnSp>
      <p:cxnSp>
        <p:nvCxnSpPr>
          <p:cNvPr id="30" name="Straight Arrow Connector 29"/>
          <p:cNvCxnSpPr/>
          <p:nvPr/>
        </p:nvCxnSpPr>
        <p:spPr bwMode="auto">
          <a:xfrm flipV="1">
            <a:off x="6045200" y="4635500"/>
            <a:ext cx="812800" cy="368300"/>
          </a:xfrm>
          <a:prstGeom prst="straightConnector1">
            <a:avLst/>
          </a:prstGeom>
          <a:noFill/>
          <a:ln w="38100" cap="flat" cmpd="sng" algn="ctr">
            <a:solidFill>
              <a:srgbClr val="FF0000"/>
            </a:solidFill>
            <a:prstDash val="solid"/>
            <a:round/>
            <a:headEnd type="none" w="med" len="med"/>
            <a:tailEnd type="triangle"/>
          </a:ln>
          <a:effectLst/>
        </p:spPr>
      </p:cxnSp>
      <p:sp>
        <p:nvSpPr>
          <p:cNvPr id="45" name="TextBox 44"/>
          <p:cNvSpPr txBox="1"/>
          <p:nvPr/>
        </p:nvSpPr>
        <p:spPr>
          <a:xfrm>
            <a:off x="5092700" y="2209800"/>
            <a:ext cx="3801041" cy="369332"/>
          </a:xfrm>
          <a:prstGeom prst="rect">
            <a:avLst/>
          </a:prstGeom>
          <a:solidFill>
            <a:schemeClr val="accent5">
              <a:lumMod val="75000"/>
            </a:schemeClr>
          </a:solidFill>
          <a:ln>
            <a:solidFill>
              <a:srgbClr val="002060"/>
            </a:solidFill>
          </a:ln>
        </p:spPr>
        <p:txBody>
          <a:bodyPr wrap="none" rtlCol="0">
            <a:spAutoFit/>
          </a:bodyPr>
          <a:lstStyle/>
          <a:p>
            <a:r>
              <a:rPr lang="en-US" b="1" dirty="0"/>
              <a:t>Add another institution if needed</a:t>
            </a:r>
          </a:p>
        </p:txBody>
      </p:sp>
    </p:spTree>
    <p:extLst>
      <p:ext uri="{BB962C8B-B14F-4D97-AF65-F5344CB8AC3E}">
        <p14:creationId xmlns:p14="http://schemas.microsoft.com/office/powerpoint/2010/main" val="339482634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3" cstate="print"/>
          <a:srcRect/>
          <a:stretch>
            <a:fillRect/>
          </a:stretch>
        </p:blipFill>
        <p:spPr bwMode="auto">
          <a:xfrm>
            <a:off x="635000" y="1600200"/>
            <a:ext cx="7531100" cy="4724400"/>
          </a:xfrm>
          <a:prstGeom prst="rect">
            <a:avLst/>
          </a:prstGeom>
          <a:noFill/>
          <a:ln w="9525">
            <a:noFill/>
            <a:miter lim="800000"/>
            <a:headEnd/>
            <a:tailEnd/>
          </a:ln>
        </p:spPr>
      </p:pic>
      <p:sp>
        <p:nvSpPr>
          <p:cNvPr id="899075" name="Title 1"/>
          <p:cNvSpPr>
            <a:spLocks noGrp="1"/>
          </p:cNvSpPr>
          <p:nvPr>
            <p:ph type="title"/>
          </p:nvPr>
        </p:nvSpPr>
        <p:spPr>
          <a:xfrm>
            <a:off x="609600" y="277813"/>
            <a:ext cx="8153400" cy="1143000"/>
          </a:xfrm>
        </p:spPr>
        <p:txBody>
          <a:bodyPr>
            <a:normAutofit/>
          </a:bodyPr>
          <a:lstStyle/>
          <a:p>
            <a:r>
              <a:rPr lang="en-US" altLang="en-US" sz="3000" dirty="0"/>
              <a:t>TS - Form 8863 Refundable AOC (Part I) and Nonrefundable Education Credits (Part II)</a:t>
            </a:r>
          </a:p>
        </p:txBody>
      </p:sp>
      <p:sp>
        <p:nvSpPr>
          <p:cNvPr id="6" name="Oval 4"/>
          <p:cNvSpPr>
            <a:spLocks noChangeArrowheads="1"/>
          </p:cNvSpPr>
          <p:nvPr/>
        </p:nvSpPr>
        <p:spPr bwMode="auto">
          <a:xfrm>
            <a:off x="7378700" y="4102100"/>
            <a:ext cx="762000" cy="3048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11" name="TextBox 10"/>
          <p:cNvSpPr txBox="1"/>
          <p:nvPr/>
        </p:nvSpPr>
        <p:spPr>
          <a:xfrm>
            <a:off x="3924300" y="3848100"/>
            <a:ext cx="2755900" cy="369332"/>
          </a:xfrm>
          <a:prstGeom prst="rect">
            <a:avLst/>
          </a:prstGeom>
          <a:solidFill>
            <a:schemeClr val="accent5">
              <a:lumMod val="75000"/>
            </a:schemeClr>
          </a:solidFill>
          <a:ln>
            <a:solidFill>
              <a:schemeClr val="tx1"/>
            </a:solidFill>
          </a:ln>
        </p:spPr>
        <p:txBody>
          <a:bodyPr wrap="square">
            <a:spAutoFit/>
          </a:bodyPr>
          <a:lstStyle/>
          <a:p>
            <a:pPr eaLnBrk="1" hangingPunct="1">
              <a:defRPr/>
            </a:pPr>
            <a:r>
              <a:rPr lang="en-US" b="1" dirty="0">
                <a:latin typeface="Arial" charset="0"/>
              </a:rPr>
              <a:t>Refundable AOC credit</a:t>
            </a:r>
          </a:p>
        </p:txBody>
      </p:sp>
      <p:cxnSp>
        <p:nvCxnSpPr>
          <p:cNvPr id="15" name="Straight Arrow Connector 14"/>
          <p:cNvCxnSpPr>
            <a:stCxn id="11" idx="3"/>
            <a:endCxn id="6" idx="2"/>
          </p:cNvCxnSpPr>
          <p:nvPr/>
        </p:nvCxnSpPr>
        <p:spPr bwMode="auto">
          <a:xfrm>
            <a:off x="6680200" y="4032766"/>
            <a:ext cx="698500" cy="221734"/>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22</a:t>
            </a:fld>
            <a:endParaRPr lang="en-US"/>
          </a:p>
        </p:txBody>
      </p:sp>
      <p:pic>
        <p:nvPicPr>
          <p:cNvPr id="12" name="Picture 11" descr="NJ TaxSlayer"/>
          <p:cNvPicPr>
            <a:picLocks noChangeAspect="1"/>
          </p:cNvPicPr>
          <p:nvPr/>
        </p:nvPicPr>
        <p:blipFill>
          <a:blip r:embed="rId4" cstate="print"/>
          <a:stretch>
            <a:fillRect/>
          </a:stretch>
        </p:blipFill>
        <p:spPr>
          <a:xfrm>
            <a:off x="0" y="677005"/>
            <a:ext cx="612648" cy="163373"/>
          </a:xfrm>
          <a:prstGeom prst="rect">
            <a:avLst/>
          </a:prstGeom>
        </p:spPr>
      </p:pic>
      <p:sp>
        <p:nvSpPr>
          <p:cNvPr id="18" name="TextBox 17"/>
          <p:cNvSpPr txBox="1"/>
          <p:nvPr/>
        </p:nvSpPr>
        <p:spPr>
          <a:xfrm>
            <a:off x="3365500" y="5537200"/>
            <a:ext cx="3788217" cy="369332"/>
          </a:xfrm>
          <a:prstGeom prst="rect">
            <a:avLst/>
          </a:prstGeom>
          <a:solidFill>
            <a:schemeClr val="accent5">
              <a:lumMod val="75000"/>
            </a:schemeClr>
          </a:solidFill>
          <a:ln>
            <a:solidFill>
              <a:srgbClr val="002060"/>
            </a:solidFill>
          </a:ln>
        </p:spPr>
        <p:txBody>
          <a:bodyPr wrap="none" rtlCol="0">
            <a:spAutoFit/>
          </a:bodyPr>
          <a:lstStyle/>
          <a:p>
            <a:r>
              <a:rPr lang="en-US" b="1" dirty="0"/>
              <a:t>Nonrefundable education credits</a:t>
            </a:r>
          </a:p>
        </p:txBody>
      </p:sp>
      <p:sp>
        <p:nvSpPr>
          <p:cNvPr id="19" name="Oval 5"/>
          <p:cNvSpPr>
            <a:spLocks noChangeArrowheads="1"/>
          </p:cNvSpPr>
          <p:nvPr/>
        </p:nvSpPr>
        <p:spPr bwMode="auto">
          <a:xfrm>
            <a:off x="7539083" y="6037942"/>
            <a:ext cx="5334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p>
        </p:txBody>
      </p:sp>
      <p:cxnSp>
        <p:nvCxnSpPr>
          <p:cNvPr id="20" name="Straight Arrow Connector 19"/>
          <p:cNvCxnSpPr/>
          <p:nvPr/>
        </p:nvCxnSpPr>
        <p:spPr bwMode="auto">
          <a:xfrm>
            <a:off x="6781800" y="5918200"/>
            <a:ext cx="812800" cy="228600"/>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694808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3" cstate="print"/>
          <a:srcRect/>
          <a:stretch>
            <a:fillRect/>
          </a:stretch>
        </p:blipFill>
        <p:spPr bwMode="auto">
          <a:xfrm>
            <a:off x="660400" y="1612900"/>
            <a:ext cx="7277099" cy="4549775"/>
          </a:xfrm>
          <a:prstGeom prst="rect">
            <a:avLst/>
          </a:prstGeom>
          <a:noFill/>
          <a:ln w="9525">
            <a:noFill/>
            <a:miter lim="800000"/>
            <a:headEnd/>
            <a:tailEnd/>
          </a:ln>
        </p:spPr>
      </p:pic>
      <p:sp>
        <p:nvSpPr>
          <p:cNvPr id="899075" name="Title 1"/>
          <p:cNvSpPr>
            <a:spLocks noGrp="1"/>
          </p:cNvSpPr>
          <p:nvPr>
            <p:ph type="title"/>
          </p:nvPr>
        </p:nvSpPr>
        <p:spPr>
          <a:xfrm>
            <a:off x="609600" y="277813"/>
            <a:ext cx="8153400" cy="1143000"/>
          </a:xfrm>
        </p:spPr>
        <p:txBody>
          <a:bodyPr>
            <a:normAutofit fontScale="90000"/>
          </a:bodyPr>
          <a:lstStyle/>
          <a:p>
            <a:r>
              <a:rPr lang="en-US" altLang="en-US" sz="3000" dirty="0"/>
              <a:t>TS - Form 8863 Student and Educational Institution (Part III) and AOC/LLC Calculations (Part IV)</a:t>
            </a:r>
          </a:p>
        </p:txBody>
      </p:sp>
      <p:sp>
        <p:nvSpPr>
          <p:cNvPr id="6" name="Oval 4"/>
          <p:cNvSpPr>
            <a:spLocks noChangeArrowheads="1"/>
          </p:cNvSpPr>
          <p:nvPr/>
        </p:nvSpPr>
        <p:spPr bwMode="auto">
          <a:xfrm>
            <a:off x="7162800" y="5486400"/>
            <a:ext cx="762000" cy="533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11" name="TextBox 10"/>
          <p:cNvSpPr txBox="1"/>
          <p:nvPr/>
        </p:nvSpPr>
        <p:spPr>
          <a:xfrm>
            <a:off x="2997200" y="2006600"/>
            <a:ext cx="2882900" cy="646331"/>
          </a:xfrm>
          <a:prstGeom prst="rect">
            <a:avLst/>
          </a:prstGeom>
          <a:solidFill>
            <a:schemeClr val="accent5">
              <a:lumMod val="75000"/>
            </a:schemeClr>
          </a:solidFill>
          <a:ln>
            <a:solidFill>
              <a:schemeClr val="tx1"/>
            </a:solidFill>
          </a:ln>
        </p:spPr>
        <p:txBody>
          <a:bodyPr wrap="square">
            <a:spAutoFit/>
          </a:bodyPr>
          <a:lstStyle/>
          <a:p>
            <a:pPr eaLnBrk="1" hangingPunct="1">
              <a:defRPr/>
            </a:pPr>
            <a:r>
              <a:rPr lang="en-US" b="1" dirty="0">
                <a:latin typeface="Arial" charset="0"/>
              </a:rPr>
              <a:t>Student and educational institution info </a:t>
            </a:r>
          </a:p>
        </p:txBody>
      </p:sp>
      <p:cxnSp>
        <p:nvCxnSpPr>
          <p:cNvPr id="15" name="Straight Arrow Connector 14"/>
          <p:cNvCxnSpPr>
            <a:endCxn id="6" idx="1"/>
          </p:cNvCxnSpPr>
          <p:nvPr/>
        </p:nvCxnSpPr>
        <p:spPr bwMode="auto">
          <a:xfrm>
            <a:off x="6701051" y="5281684"/>
            <a:ext cx="573341" cy="282831"/>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23</a:t>
            </a:fld>
            <a:endParaRPr lang="en-US"/>
          </a:p>
        </p:txBody>
      </p:sp>
      <p:pic>
        <p:nvPicPr>
          <p:cNvPr id="12" name="Picture 11" descr="NJ TaxSlayer"/>
          <p:cNvPicPr>
            <a:picLocks noChangeAspect="1"/>
          </p:cNvPicPr>
          <p:nvPr/>
        </p:nvPicPr>
        <p:blipFill>
          <a:blip r:embed="rId4" cstate="print"/>
          <a:stretch>
            <a:fillRect/>
          </a:stretch>
        </p:blipFill>
        <p:spPr>
          <a:xfrm>
            <a:off x="0" y="677005"/>
            <a:ext cx="612648" cy="163373"/>
          </a:xfrm>
          <a:prstGeom prst="rect">
            <a:avLst/>
          </a:prstGeom>
        </p:spPr>
      </p:pic>
      <p:sp>
        <p:nvSpPr>
          <p:cNvPr id="16" name="TextBox 15"/>
          <p:cNvSpPr txBox="1"/>
          <p:nvPr/>
        </p:nvSpPr>
        <p:spPr>
          <a:xfrm>
            <a:off x="4708478" y="4872251"/>
            <a:ext cx="3152633" cy="369332"/>
          </a:xfrm>
          <a:prstGeom prst="rect">
            <a:avLst/>
          </a:prstGeom>
          <a:solidFill>
            <a:schemeClr val="accent5">
              <a:lumMod val="75000"/>
            </a:schemeClr>
          </a:solidFill>
          <a:ln>
            <a:solidFill>
              <a:srgbClr val="002060"/>
            </a:solidFill>
          </a:ln>
        </p:spPr>
        <p:txBody>
          <a:bodyPr wrap="square" rtlCol="0">
            <a:spAutoFit/>
          </a:bodyPr>
          <a:lstStyle/>
          <a:p>
            <a:r>
              <a:rPr lang="en-US" b="1" dirty="0"/>
              <a:t>AOC calculations</a:t>
            </a:r>
          </a:p>
        </p:txBody>
      </p:sp>
      <p:sp>
        <p:nvSpPr>
          <p:cNvPr id="13" name="Oval 4"/>
          <p:cNvSpPr>
            <a:spLocks noChangeArrowheads="1"/>
          </p:cNvSpPr>
          <p:nvPr/>
        </p:nvSpPr>
        <p:spPr bwMode="auto">
          <a:xfrm>
            <a:off x="7162800" y="5943600"/>
            <a:ext cx="762000" cy="3048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cxnSp>
        <p:nvCxnSpPr>
          <p:cNvPr id="18" name="Straight Arrow Connector 17"/>
          <p:cNvCxnSpPr/>
          <p:nvPr/>
        </p:nvCxnSpPr>
        <p:spPr bwMode="auto">
          <a:xfrm>
            <a:off x="6172200" y="5943600"/>
            <a:ext cx="914400" cy="152400"/>
          </a:xfrm>
          <a:prstGeom prst="straightConnector1">
            <a:avLst/>
          </a:prstGeom>
          <a:noFill/>
          <a:ln w="38100" cap="flat" cmpd="sng" algn="ctr">
            <a:solidFill>
              <a:srgbClr val="FF0000"/>
            </a:solidFill>
            <a:prstDash val="solid"/>
            <a:round/>
            <a:headEnd type="none" w="med" len="med"/>
            <a:tailEnd type="triangle"/>
          </a:ln>
          <a:effectLst/>
        </p:spPr>
      </p:cxnSp>
      <p:sp>
        <p:nvSpPr>
          <p:cNvPr id="22" name="TextBox 21"/>
          <p:cNvSpPr txBox="1"/>
          <p:nvPr/>
        </p:nvSpPr>
        <p:spPr>
          <a:xfrm>
            <a:off x="4114800" y="5791200"/>
            <a:ext cx="2031325" cy="369332"/>
          </a:xfrm>
          <a:prstGeom prst="rect">
            <a:avLst/>
          </a:prstGeom>
          <a:solidFill>
            <a:schemeClr val="accent5">
              <a:lumMod val="75000"/>
            </a:schemeClr>
          </a:solidFill>
          <a:ln>
            <a:solidFill>
              <a:srgbClr val="001132"/>
            </a:solidFill>
          </a:ln>
        </p:spPr>
        <p:txBody>
          <a:bodyPr wrap="none" rtlCol="0">
            <a:spAutoFit/>
          </a:bodyPr>
          <a:lstStyle/>
          <a:p>
            <a:r>
              <a:rPr lang="en-US" b="1" dirty="0"/>
              <a:t>LLC calculations</a:t>
            </a:r>
          </a:p>
        </p:txBody>
      </p:sp>
    </p:spTree>
    <p:extLst>
      <p:ext uri="{BB962C8B-B14F-4D97-AF65-F5344CB8AC3E}">
        <p14:creationId xmlns:p14="http://schemas.microsoft.com/office/powerpoint/2010/main" val="41830094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3" cstate="print"/>
          <a:srcRect b="2960"/>
          <a:stretch>
            <a:fillRect/>
          </a:stretch>
        </p:blipFill>
        <p:spPr bwMode="auto">
          <a:xfrm>
            <a:off x="641445" y="1569493"/>
            <a:ext cx="7301551" cy="4026089"/>
          </a:xfrm>
          <a:prstGeom prst="rect">
            <a:avLst/>
          </a:prstGeom>
          <a:noFill/>
          <a:ln w="9525">
            <a:noFill/>
            <a:miter lim="800000"/>
            <a:headEnd/>
            <a:tailEnd/>
          </a:ln>
        </p:spPr>
      </p:pic>
      <p:sp>
        <p:nvSpPr>
          <p:cNvPr id="903171" name="Title 1"/>
          <p:cNvSpPr>
            <a:spLocks noGrp="1"/>
          </p:cNvSpPr>
          <p:nvPr>
            <p:ph type="title"/>
          </p:nvPr>
        </p:nvSpPr>
        <p:spPr>
          <a:xfrm>
            <a:off x="609600" y="228600"/>
            <a:ext cx="8077200" cy="1143000"/>
          </a:xfrm>
        </p:spPr>
        <p:txBody>
          <a:bodyPr>
            <a:normAutofit/>
          </a:bodyPr>
          <a:lstStyle/>
          <a:p>
            <a:r>
              <a:rPr lang="en-US" altLang="en-US" dirty="0"/>
              <a:t>TS – Refundable AOC - 1040 Line 68</a:t>
            </a:r>
          </a:p>
        </p:txBody>
      </p:sp>
      <p:sp>
        <p:nvSpPr>
          <p:cNvPr id="6" name="Oval 4"/>
          <p:cNvSpPr>
            <a:spLocks noChangeArrowheads="1"/>
          </p:cNvSpPr>
          <p:nvPr/>
        </p:nvSpPr>
        <p:spPr bwMode="auto">
          <a:xfrm>
            <a:off x="5709314" y="3283424"/>
            <a:ext cx="7620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7" name="TextBox 6"/>
          <p:cNvSpPr txBox="1"/>
          <p:nvPr/>
        </p:nvSpPr>
        <p:spPr>
          <a:xfrm>
            <a:off x="1751463" y="2585114"/>
            <a:ext cx="2133918" cy="646331"/>
          </a:xfrm>
          <a:prstGeom prst="rect">
            <a:avLst/>
          </a:prstGeom>
          <a:solidFill>
            <a:schemeClr val="accent5">
              <a:lumMod val="75000"/>
            </a:schemeClr>
          </a:solidFill>
          <a:ln>
            <a:solidFill>
              <a:schemeClr val="tx1"/>
            </a:solidFill>
          </a:ln>
        </p:spPr>
        <p:txBody>
          <a:bodyPr wrap="none">
            <a:spAutoFit/>
          </a:bodyPr>
          <a:lstStyle/>
          <a:p>
            <a:pPr eaLnBrk="1" hangingPunct="1">
              <a:defRPr/>
            </a:pPr>
            <a:r>
              <a:rPr lang="en-US" b="1" dirty="0">
                <a:latin typeface="Arial" charset="0"/>
              </a:rPr>
              <a:t>TS transfers from</a:t>
            </a:r>
          </a:p>
          <a:p>
            <a:pPr eaLnBrk="1" hangingPunct="1">
              <a:defRPr/>
            </a:pPr>
            <a:r>
              <a:rPr lang="en-US" b="1" dirty="0">
                <a:latin typeface="Arial" charset="0"/>
              </a:rPr>
              <a:t> Form 8863 Line 8</a:t>
            </a:r>
          </a:p>
        </p:txBody>
      </p:sp>
      <p:cxnSp>
        <p:nvCxnSpPr>
          <p:cNvPr id="11" name="Straight Arrow Connector 10"/>
          <p:cNvCxnSpPr>
            <a:stCxn id="7" idx="3"/>
            <a:endCxn id="6" idx="2"/>
          </p:cNvCxnSpPr>
          <p:nvPr/>
        </p:nvCxnSpPr>
        <p:spPr bwMode="auto">
          <a:xfrm>
            <a:off x="3885381" y="2908280"/>
            <a:ext cx="1823933" cy="565644"/>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24</a:t>
            </a:fld>
            <a:endParaRPr lang="en-US"/>
          </a:p>
        </p:txBody>
      </p:sp>
      <p:pic>
        <p:nvPicPr>
          <p:cNvPr id="12" name="Picture 11" descr="NJ TaxSlayer"/>
          <p:cNvPicPr>
            <a:picLocks noChangeAspect="1"/>
          </p:cNvPicPr>
          <p:nvPr/>
        </p:nvPicPr>
        <p:blipFill>
          <a:blip r:embed="rId4" cstate="print"/>
          <a:stretch>
            <a:fillRect/>
          </a:stretch>
        </p:blipFill>
        <p:spPr>
          <a:xfrm>
            <a:off x="0" y="677005"/>
            <a:ext cx="612648" cy="163373"/>
          </a:xfrm>
          <a:prstGeom prst="rect">
            <a:avLst/>
          </a:prstGeom>
        </p:spPr>
      </p:pic>
    </p:spTree>
    <p:extLst>
      <p:ext uri="{BB962C8B-B14F-4D97-AF65-F5344CB8AC3E}">
        <p14:creationId xmlns:p14="http://schemas.microsoft.com/office/powerpoint/2010/main" val="34694220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3" cstate="print"/>
          <a:srcRect/>
          <a:stretch>
            <a:fillRect/>
          </a:stretch>
        </p:blipFill>
        <p:spPr bwMode="auto">
          <a:xfrm>
            <a:off x="614149" y="1583140"/>
            <a:ext cx="7533564" cy="4121624"/>
          </a:xfrm>
          <a:prstGeom prst="rect">
            <a:avLst/>
          </a:prstGeom>
          <a:noFill/>
          <a:ln w="9525">
            <a:noFill/>
            <a:miter lim="800000"/>
            <a:headEnd/>
            <a:tailEnd/>
          </a:ln>
        </p:spPr>
      </p:pic>
      <p:sp>
        <p:nvSpPr>
          <p:cNvPr id="903171" name="Title 1"/>
          <p:cNvSpPr>
            <a:spLocks noGrp="1"/>
          </p:cNvSpPr>
          <p:nvPr>
            <p:ph type="title"/>
          </p:nvPr>
        </p:nvSpPr>
        <p:spPr>
          <a:xfrm>
            <a:off x="609600" y="228600"/>
            <a:ext cx="8077200" cy="1143000"/>
          </a:xfrm>
        </p:spPr>
        <p:txBody>
          <a:bodyPr>
            <a:normAutofit fontScale="90000"/>
          </a:bodyPr>
          <a:lstStyle/>
          <a:p>
            <a:r>
              <a:rPr lang="en-US" altLang="en-US" dirty="0"/>
              <a:t>TS – Nonrefundable Education Credits – LLC or AOC - 1040 Line 50</a:t>
            </a:r>
          </a:p>
        </p:txBody>
      </p:sp>
      <p:sp>
        <p:nvSpPr>
          <p:cNvPr id="6" name="Oval 4"/>
          <p:cNvSpPr>
            <a:spLocks noChangeArrowheads="1"/>
          </p:cNvSpPr>
          <p:nvPr/>
        </p:nvSpPr>
        <p:spPr bwMode="auto">
          <a:xfrm>
            <a:off x="5791201" y="4293358"/>
            <a:ext cx="7620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7" name="TextBox 6"/>
          <p:cNvSpPr txBox="1"/>
          <p:nvPr/>
        </p:nvSpPr>
        <p:spPr>
          <a:xfrm>
            <a:off x="685800" y="3220872"/>
            <a:ext cx="5562600" cy="646331"/>
          </a:xfrm>
          <a:prstGeom prst="rect">
            <a:avLst/>
          </a:prstGeom>
          <a:solidFill>
            <a:schemeClr val="accent5">
              <a:lumMod val="75000"/>
            </a:schemeClr>
          </a:solidFill>
          <a:ln>
            <a:solidFill>
              <a:schemeClr val="tx1"/>
            </a:solidFill>
          </a:ln>
        </p:spPr>
        <p:txBody>
          <a:bodyPr wrap="square">
            <a:spAutoFit/>
          </a:bodyPr>
          <a:lstStyle/>
          <a:p>
            <a:pPr eaLnBrk="1" hangingPunct="1">
              <a:defRPr/>
            </a:pPr>
            <a:r>
              <a:rPr lang="en-US" b="1" dirty="0">
                <a:latin typeface="Arial" charset="0"/>
              </a:rPr>
              <a:t>TS transfers from  Form 8863 Line 19; Total nonrefundable credits cannot exceed tax liability</a:t>
            </a:r>
          </a:p>
        </p:txBody>
      </p:sp>
      <p:cxnSp>
        <p:nvCxnSpPr>
          <p:cNvPr id="11" name="Straight Arrow Connector 10"/>
          <p:cNvCxnSpPr>
            <a:endCxn id="6" idx="2"/>
          </p:cNvCxnSpPr>
          <p:nvPr/>
        </p:nvCxnSpPr>
        <p:spPr bwMode="auto">
          <a:xfrm>
            <a:off x="4312693" y="3875964"/>
            <a:ext cx="1478508" cy="607894"/>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25</a:t>
            </a:fld>
            <a:endParaRPr lang="en-US"/>
          </a:p>
        </p:txBody>
      </p:sp>
      <p:pic>
        <p:nvPicPr>
          <p:cNvPr id="12" name="Picture 11" descr="NJ TaxSlayer"/>
          <p:cNvPicPr>
            <a:picLocks noChangeAspect="1"/>
          </p:cNvPicPr>
          <p:nvPr/>
        </p:nvPicPr>
        <p:blipFill>
          <a:blip r:embed="rId4" cstate="print"/>
          <a:stretch>
            <a:fillRect/>
          </a:stretch>
        </p:blipFill>
        <p:spPr>
          <a:xfrm>
            <a:off x="0" y="677005"/>
            <a:ext cx="612648" cy="163373"/>
          </a:xfrm>
          <a:prstGeom prst="rect">
            <a:avLst/>
          </a:prstGeom>
        </p:spPr>
      </p:pic>
      <p:sp>
        <p:nvSpPr>
          <p:cNvPr id="13" name="TextBox 12"/>
          <p:cNvSpPr txBox="1"/>
          <p:nvPr/>
        </p:nvSpPr>
        <p:spPr>
          <a:xfrm>
            <a:off x="609600" y="5334000"/>
            <a:ext cx="6130717" cy="369332"/>
          </a:xfrm>
          <a:prstGeom prst="rect">
            <a:avLst/>
          </a:prstGeom>
          <a:solidFill>
            <a:schemeClr val="accent5">
              <a:lumMod val="75000"/>
            </a:schemeClr>
          </a:solidFill>
          <a:ln>
            <a:solidFill>
              <a:srgbClr val="001132"/>
            </a:solidFill>
          </a:ln>
        </p:spPr>
        <p:txBody>
          <a:bodyPr wrap="none" rtlCol="0">
            <a:spAutoFit/>
          </a:bodyPr>
          <a:lstStyle/>
          <a:p>
            <a:r>
              <a:rPr lang="en-US" b="1" dirty="0"/>
              <a:t>Total nonrefundable credits cannot exceed tax liability</a:t>
            </a:r>
          </a:p>
        </p:txBody>
      </p:sp>
      <p:sp>
        <p:nvSpPr>
          <p:cNvPr id="14" name="Oval 4"/>
          <p:cNvSpPr>
            <a:spLocks noChangeArrowheads="1"/>
          </p:cNvSpPr>
          <p:nvPr/>
        </p:nvSpPr>
        <p:spPr bwMode="auto">
          <a:xfrm>
            <a:off x="7467600" y="5257800"/>
            <a:ext cx="7620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15" name="Oval 4"/>
          <p:cNvSpPr>
            <a:spLocks noChangeArrowheads="1"/>
          </p:cNvSpPr>
          <p:nvPr/>
        </p:nvSpPr>
        <p:spPr bwMode="auto">
          <a:xfrm>
            <a:off x="7391400" y="3657600"/>
            <a:ext cx="7620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cxnSp>
        <p:nvCxnSpPr>
          <p:cNvPr id="16" name="Straight Arrow Connector 15"/>
          <p:cNvCxnSpPr/>
          <p:nvPr/>
        </p:nvCxnSpPr>
        <p:spPr bwMode="auto">
          <a:xfrm flipV="1">
            <a:off x="6701051" y="4114800"/>
            <a:ext cx="842749" cy="1166884"/>
          </a:xfrm>
          <a:prstGeom prst="straightConnector1">
            <a:avLst/>
          </a:prstGeom>
          <a:noFill/>
          <a:ln w="38100" cap="flat" cmpd="sng" algn="ctr">
            <a:solidFill>
              <a:srgbClr val="FF0000"/>
            </a:solidFill>
            <a:prstDash val="solid"/>
            <a:round/>
            <a:headEnd type="none" w="med" len="med"/>
            <a:tailEnd type="triangle"/>
          </a:ln>
          <a:effectLst/>
        </p:spPr>
      </p:cxnSp>
      <p:cxnSp>
        <p:nvCxnSpPr>
          <p:cNvPr id="18" name="Straight Arrow Connector 17"/>
          <p:cNvCxnSpPr>
            <a:stCxn id="13" idx="3"/>
          </p:cNvCxnSpPr>
          <p:nvPr/>
        </p:nvCxnSpPr>
        <p:spPr bwMode="auto">
          <a:xfrm flipV="1">
            <a:off x="6740317" y="5486400"/>
            <a:ext cx="651083" cy="32266"/>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6963569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6" name="Rectangle 2"/>
          <p:cNvSpPr>
            <a:spLocks noGrp="1" noChangeArrowheads="1"/>
          </p:cNvSpPr>
          <p:nvPr>
            <p:ph type="title"/>
          </p:nvPr>
        </p:nvSpPr>
        <p:spPr>
          <a:xfrm>
            <a:off x="609600" y="304800"/>
            <a:ext cx="8077200" cy="1066800"/>
          </a:xfrm>
        </p:spPr>
        <p:txBody>
          <a:bodyPr>
            <a:noAutofit/>
          </a:bodyPr>
          <a:lstStyle/>
          <a:p>
            <a:r>
              <a:rPr lang="en-US" altLang="en-US" sz="3400" dirty="0"/>
              <a:t>Claiming Education Expenses as AOC or LLC Credit or Tuition and Fees Deduction – TS Tips</a:t>
            </a:r>
          </a:p>
        </p:txBody>
      </p:sp>
      <p:sp>
        <p:nvSpPr>
          <p:cNvPr id="886787" name="Rectangle 3"/>
          <p:cNvSpPr>
            <a:spLocks noGrp="1" noChangeArrowheads="1"/>
          </p:cNvSpPr>
          <p:nvPr>
            <p:ph idx="1"/>
          </p:nvPr>
        </p:nvSpPr>
        <p:spPr>
          <a:xfrm>
            <a:off x="685800" y="1524000"/>
            <a:ext cx="8153400" cy="4800600"/>
          </a:xfrm>
        </p:spPr>
        <p:txBody>
          <a:bodyPr>
            <a:normAutofit fontScale="92500" lnSpcReduction="10000"/>
          </a:bodyPr>
          <a:lstStyle/>
          <a:p>
            <a:r>
              <a:rPr lang="en-US" altLang="en-US" sz="2800" dirty="0"/>
              <a:t> Enter in Federal section \ Deductions \ Enter Myself \ Credits Menu \ </a:t>
            </a:r>
            <a:r>
              <a:rPr lang="en-US" sz="2800" dirty="0"/>
              <a:t>Education Credits (Form 1098-T)</a:t>
            </a:r>
          </a:p>
          <a:p>
            <a:r>
              <a:rPr lang="en-US" sz="2800" dirty="0"/>
              <a:t> Choose appropriate student from drop-down menu</a:t>
            </a:r>
          </a:p>
          <a:p>
            <a:r>
              <a:rPr lang="en-US" sz="2800" dirty="0"/>
              <a:t> Click box for method you are testing (AOC, LLC, Tuition and Fees)</a:t>
            </a:r>
          </a:p>
          <a:p>
            <a:r>
              <a:rPr lang="en-US" sz="2800" dirty="0"/>
              <a:t> Enter qualified tuition and related expenses paid minus any scholarships/grants</a:t>
            </a:r>
          </a:p>
          <a:p>
            <a:r>
              <a:rPr lang="en-US" altLang="en-US" sz="2800" dirty="0"/>
              <a:t> TaxSlayer will present a series of question pertinent to the method you chose.  Answer as needed</a:t>
            </a:r>
            <a:endParaRPr lang="en-US" altLang="en-US" sz="2500" dirty="0"/>
          </a:p>
          <a:p>
            <a:pPr lvl="1"/>
            <a:r>
              <a:rPr lang="en-US" altLang="en-US" sz="2600" dirty="0"/>
              <a:t> Information about educational institution</a:t>
            </a:r>
          </a:p>
          <a:p>
            <a:pPr lvl="2"/>
            <a:r>
              <a:rPr lang="en-US" altLang="en-US" sz="2200" dirty="0"/>
              <a:t> Click to add another institution if necessary</a:t>
            </a:r>
            <a:r>
              <a:rPr lang="en-US" altLang="en-US" sz="2400" dirty="0"/>
              <a:t> </a:t>
            </a:r>
          </a:p>
          <a:p>
            <a:endParaRPr lang="en-US" altLang="en-US" sz="2900" dirty="0"/>
          </a:p>
        </p:txBody>
      </p:sp>
      <p:sp>
        <p:nvSpPr>
          <p:cNvPr id="7" name="TextBox 6" descr="NJ Pub Ref"/>
          <p:cNvSpPr txBox="1"/>
          <p:nvPr/>
        </p:nvSpPr>
        <p:spPr>
          <a:xfrm>
            <a:off x="7163437" y="58579"/>
            <a:ext cx="1605696" cy="246221"/>
          </a:xfrm>
          <a:prstGeom prst="rect">
            <a:avLst/>
          </a:prstGeom>
          <a:noFill/>
        </p:spPr>
        <p:txBody>
          <a:bodyPr wrap="none" tIns="0" bIns="0" rtlCol="0">
            <a:spAutoFit/>
          </a:bodyPr>
          <a:lstStyle/>
          <a:p>
            <a:pPr algn="r"/>
            <a:r>
              <a:rPr lang="en-US" sz="1600" dirty="0"/>
              <a:t>Pub 4012 Tab J</a:t>
            </a:r>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26</a:t>
            </a:fld>
            <a:endParaRPr lang="en-US"/>
          </a:p>
        </p:txBody>
      </p:sp>
      <p:pic>
        <p:nvPicPr>
          <p:cNvPr id="9" name="Picture 8" descr="NJ TaxSlayer"/>
          <p:cNvPicPr>
            <a:picLocks noChangeAspect="1"/>
          </p:cNvPicPr>
          <p:nvPr/>
        </p:nvPicPr>
        <p:blipFill>
          <a:blip r:embed="rId3" cstate="print"/>
          <a:stretch>
            <a:fillRect/>
          </a:stretch>
        </p:blipFill>
        <p:spPr>
          <a:xfrm>
            <a:off x="0" y="677005"/>
            <a:ext cx="612648" cy="163373"/>
          </a:xfrm>
          <a:prstGeom prst="rect">
            <a:avLst/>
          </a:prstGeom>
        </p:spPr>
      </p:pic>
    </p:spTree>
    <p:extLst>
      <p:ext uri="{BB962C8B-B14F-4D97-AF65-F5344CB8AC3E}">
        <p14:creationId xmlns:p14="http://schemas.microsoft.com/office/powerpoint/2010/main" val="294165792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8834" name="Rectangle 2"/>
          <p:cNvSpPr>
            <a:spLocks noGrp="1" noChangeArrowheads="1"/>
          </p:cNvSpPr>
          <p:nvPr>
            <p:ph type="title"/>
          </p:nvPr>
        </p:nvSpPr>
        <p:spPr/>
        <p:txBody>
          <a:bodyPr/>
          <a:lstStyle/>
          <a:p>
            <a:r>
              <a:rPr lang="en-US" altLang="en-US" dirty="0"/>
              <a:t>Education Credits - TS Tips</a:t>
            </a:r>
            <a:endParaRPr lang="en-US" altLang="en-US" sz="2800" dirty="0"/>
          </a:p>
        </p:txBody>
      </p:sp>
      <p:sp>
        <p:nvSpPr>
          <p:cNvPr id="420867" name="Rectangle 3"/>
          <p:cNvSpPr>
            <a:spLocks noGrp="1" noChangeArrowheads="1"/>
          </p:cNvSpPr>
          <p:nvPr>
            <p:ph idx="1"/>
          </p:nvPr>
        </p:nvSpPr>
        <p:spPr>
          <a:xfrm>
            <a:off x="609600" y="1524000"/>
            <a:ext cx="8077200" cy="4800600"/>
          </a:xfrm>
        </p:spPr>
        <p:txBody>
          <a:bodyPr>
            <a:normAutofit fontScale="92500" lnSpcReduction="20000"/>
          </a:bodyPr>
          <a:lstStyle/>
          <a:p>
            <a:pPr lvl="1">
              <a:defRPr/>
            </a:pPr>
            <a:r>
              <a:rPr lang="en-US" sz="2700" dirty="0"/>
              <a:t>  Information needed to determine eligibility</a:t>
            </a:r>
          </a:p>
          <a:p>
            <a:pPr lvl="1">
              <a:defRPr/>
            </a:pPr>
            <a:r>
              <a:rPr lang="en-US" sz="2700" dirty="0"/>
              <a:t>  Based on answers given, TaxSlayer may determine that student is not eligible for a certain method.  It will then calculate another method, but  will not change the box for the method you selected at top of screen</a:t>
            </a:r>
          </a:p>
          <a:p>
            <a:pPr lvl="2">
              <a:defRPr/>
            </a:pPr>
            <a:r>
              <a:rPr lang="en-US" sz="2300" dirty="0"/>
              <a:t> E.g. – You chose AOC, but answered that student had a drug felony conviction.  TaxSlayer will determine that student not eligible for AOC, but will calculate LLC instead.  Top of screen will still say AOC until you change it</a:t>
            </a:r>
          </a:p>
          <a:p>
            <a:pPr>
              <a:defRPr/>
            </a:pPr>
            <a:r>
              <a:rPr lang="en-US" sz="2900" dirty="0"/>
              <a:t> TaxSlayer will complete Form 8863 if AOC or LLC is chosen as most beneficial</a:t>
            </a:r>
          </a:p>
          <a:p>
            <a:pPr lvl="1">
              <a:defRPr/>
            </a:pPr>
            <a:r>
              <a:rPr lang="en-US" sz="2700" dirty="0"/>
              <a:t> Part I for Refundable AOC</a:t>
            </a:r>
          </a:p>
          <a:p>
            <a:pPr lvl="1">
              <a:defRPr/>
            </a:pPr>
            <a:r>
              <a:rPr lang="en-US" sz="2700" dirty="0"/>
              <a:t> Part II for Nonrefundable Education Credits (AOC &amp; LLC)</a:t>
            </a:r>
          </a:p>
          <a:p>
            <a:pPr lvl="1">
              <a:buNone/>
              <a:defRPr/>
            </a:pPr>
            <a:endParaRPr lang="en-US" sz="2900" dirty="0"/>
          </a:p>
          <a:p>
            <a:pPr>
              <a:defRPr/>
            </a:pPr>
            <a:endParaRPr lang="en-US" sz="2900" dirty="0"/>
          </a:p>
          <a:p>
            <a:pPr>
              <a:defRPr/>
            </a:pPr>
            <a:endParaRPr lang="en-US" sz="3000" dirty="0"/>
          </a:p>
          <a:p>
            <a:pPr>
              <a:buNone/>
              <a:defRPr/>
            </a:pPr>
            <a:endParaRPr lang="en-US" dirty="0"/>
          </a:p>
        </p:txBody>
      </p:sp>
      <p:sp>
        <p:nvSpPr>
          <p:cNvPr id="7" name="TextBox 6" descr="NJ (cont'd)"/>
          <p:cNvSpPr txBox="1"/>
          <p:nvPr/>
        </p:nvSpPr>
        <p:spPr>
          <a:xfrm>
            <a:off x="7933799" y="1082259"/>
            <a:ext cx="829201" cy="338554"/>
          </a:xfrm>
          <a:prstGeom prst="rect">
            <a:avLst/>
          </a:prstGeom>
          <a:noFill/>
        </p:spPr>
        <p:txBody>
          <a:bodyPr wrap="none" rtlCol="0">
            <a:spAutoFit/>
          </a:bodyPr>
          <a:lstStyle/>
          <a:p>
            <a:pPr algn="r"/>
            <a:r>
              <a:rPr lang="en-US" sz="1600" dirty="0"/>
              <a:t>(cont’d)</a:t>
            </a:r>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27</a:t>
            </a:fld>
            <a:endParaRPr lang="en-US"/>
          </a:p>
        </p:txBody>
      </p:sp>
      <p:pic>
        <p:nvPicPr>
          <p:cNvPr id="9" name="Picture 8" descr="NJ TaxSlayer"/>
          <p:cNvPicPr>
            <a:picLocks noChangeAspect="1"/>
          </p:cNvPicPr>
          <p:nvPr/>
        </p:nvPicPr>
        <p:blipFill>
          <a:blip r:embed="rId3" cstate="print"/>
          <a:stretch>
            <a:fillRect/>
          </a:stretch>
        </p:blipFill>
        <p:spPr>
          <a:xfrm>
            <a:off x="0" y="677005"/>
            <a:ext cx="612648" cy="163373"/>
          </a:xfrm>
          <a:prstGeom prst="rect">
            <a:avLst/>
          </a:prstGeom>
        </p:spPr>
      </p:pic>
    </p:spTree>
    <p:extLst>
      <p:ext uri="{BB962C8B-B14F-4D97-AF65-F5344CB8AC3E}">
        <p14:creationId xmlns:p14="http://schemas.microsoft.com/office/powerpoint/2010/main" val="79188736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8834" name="Rectangle 2"/>
          <p:cNvSpPr>
            <a:spLocks noGrp="1" noChangeArrowheads="1"/>
          </p:cNvSpPr>
          <p:nvPr>
            <p:ph type="title"/>
          </p:nvPr>
        </p:nvSpPr>
        <p:spPr/>
        <p:txBody>
          <a:bodyPr/>
          <a:lstStyle/>
          <a:p>
            <a:r>
              <a:rPr lang="en-US" altLang="en-US" dirty="0"/>
              <a:t>Education Credits - TS Tips</a:t>
            </a:r>
            <a:endParaRPr lang="en-US" altLang="en-US" sz="2800" dirty="0"/>
          </a:p>
        </p:txBody>
      </p:sp>
      <p:sp>
        <p:nvSpPr>
          <p:cNvPr id="420867" name="Rectangle 3"/>
          <p:cNvSpPr>
            <a:spLocks noGrp="1" noChangeArrowheads="1"/>
          </p:cNvSpPr>
          <p:nvPr>
            <p:ph idx="1"/>
          </p:nvPr>
        </p:nvSpPr>
        <p:spPr>
          <a:xfrm>
            <a:off x="609600" y="1524000"/>
            <a:ext cx="8077200" cy="4800600"/>
          </a:xfrm>
        </p:spPr>
        <p:txBody>
          <a:bodyPr>
            <a:normAutofit/>
          </a:bodyPr>
          <a:lstStyle/>
          <a:p>
            <a:pPr lvl="1">
              <a:defRPr/>
            </a:pPr>
            <a:r>
              <a:rPr lang="en-US" sz="2700" dirty="0"/>
              <a:t> Part III for student and educational institution info</a:t>
            </a:r>
          </a:p>
          <a:p>
            <a:pPr lvl="1">
              <a:defRPr/>
            </a:pPr>
            <a:r>
              <a:rPr lang="en-US" sz="2700" dirty="0"/>
              <a:t> Part IV for AOC and LLC credit calculations</a:t>
            </a:r>
          </a:p>
          <a:p>
            <a:pPr>
              <a:defRPr/>
            </a:pPr>
            <a:r>
              <a:rPr lang="en-US" sz="2900" dirty="0"/>
              <a:t> TaxSlayer transfers refundable AOC credit from Form 8863 to 1040 Line 68</a:t>
            </a:r>
          </a:p>
          <a:p>
            <a:pPr>
              <a:defRPr/>
            </a:pPr>
            <a:r>
              <a:rPr lang="en-US" sz="2900" dirty="0"/>
              <a:t> TaxSlayer transfers non-refundable education credit from Form 8863 to 1040 Line 50</a:t>
            </a:r>
          </a:p>
          <a:p>
            <a:pPr>
              <a:defRPr/>
            </a:pPr>
            <a:r>
              <a:rPr lang="en-US" sz="2900" dirty="0"/>
              <a:t> TaxSlayer populates Tuition and Fees deduction on 1040 Line 34</a:t>
            </a:r>
          </a:p>
          <a:p>
            <a:pPr>
              <a:defRPr/>
            </a:pPr>
            <a:endParaRPr lang="en-US" sz="2900" dirty="0"/>
          </a:p>
          <a:p>
            <a:pPr>
              <a:defRPr/>
            </a:pPr>
            <a:endParaRPr lang="en-US" sz="3000" dirty="0"/>
          </a:p>
          <a:p>
            <a:pPr>
              <a:buNone/>
              <a:defRPr/>
            </a:pPr>
            <a:endParaRPr lang="en-US" dirty="0"/>
          </a:p>
        </p:txBody>
      </p:sp>
      <p:sp>
        <p:nvSpPr>
          <p:cNvPr id="7" name="TextBox 6" descr="NJ (cont'd)"/>
          <p:cNvSpPr txBox="1"/>
          <p:nvPr/>
        </p:nvSpPr>
        <p:spPr>
          <a:xfrm>
            <a:off x="7933799" y="1082259"/>
            <a:ext cx="829201" cy="338554"/>
          </a:xfrm>
          <a:prstGeom prst="rect">
            <a:avLst/>
          </a:prstGeom>
          <a:noFill/>
        </p:spPr>
        <p:txBody>
          <a:bodyPr wrap="none" rtlCol="0">
            <a:spAutoFit/>
          </a:bodyPr>
          <a:lstStyle/>
          <a:p>
            <a:pPr algn="r"/>
            <a:r>
              <a:rPr lang="en-US" sz="1600" dirty="0"/>
              <a:t>(cont’d)</a:t>
            </a:r>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28</a:t>
            </a:fld>
            <a:endParaRPr lang="en-US"/>
          </a:p>
        </p:txBody>
      </p:sp>
      <p:pic>
        <p:nvPicPr>
          <p:cNvPr id="9" name="Picture 8" descr="NJ TaxSlayer"/>
          <p:cNvPicPr>
            <a:picLocks noChangeAspect="1"/>
          </p:cNvPicPr>
          <p:nvPr/>
        </p:nvPicPr>
        <p:blipFill>
          <a:blip r:embed="rId3" cstate="print"/>
          <a:stretch>
            <a:fillRect/>
          </a:stretch>
        </p:blipFill>
        <p:spPr>
          <a:xfrm>
            <a:off x="0" y="677005"/>
            <a:ext cx="612648" cy="163373"/>
          </a:xfrm>
          <a:prstGeom prst="rect">
            <a:avLst/>
          </a:prstGeom>
        </p:spPr>
      </p:pic>
    </p:spTree>
    <p:extLst>
      <p:ext uri="{BB962C8B-B14F-4D97-AF65-F5344CB8AC3E}">
        <p14:creationId xmlns:p14="http://schemas.microsoft.com/office/powerpoint/2010/main" val="214621997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Grp="1" noChangeAspect="1" noChangeArrowheads="1"/>
          </p:cNvPicPr>
          <p:nvPr>
            <p:ph idx="1"/>
          </p:nvPr>
        </p:nvPicPr>
        <p:blipFill>
          <a:blip r:embed="rId3" cstate="print"/>
          <a:srcRect/>
          <a:stretch>
            <a:fillRect/>
          </a:stretch>
        </p:blipFill>
        <p:spPr bwMode="auto">
          <a:xfrm>
            <a:off x="650543" y="1610436"/>
            <a:ext cx="7783773" cy="3998794"/>
          </a:xfrm>
          <a:prstGeom prst="rect">
            <a:avLst/>
          </a:prstGeom>
          <a:noFill/>
          <a:ln w="9525">
            <a:noFill/>
            <a:miter lim="800000"/>
            <a:headEnd/>
            <a:tailEnd/>
          </a:ln>
        </p:spPr>
      </p:pic>
      <p:sp>
        <p:nvSpPr>
          <p:cNvPr id="907267" name="Title 1"/>
          <p:cNvSpPr>
            <a:spLocks noGrp="1"/>
          </p:cNvSpPr>
          <p:nvPr>
            <p:ph type="title"/>
          </p:nvPr>
        </p:nvSpPr>
        <p:spPr>
          <a:xfrm>
            <a:off x="595952" y="264165"/>
            <a:ext cx="8548048" cy="1143000"/>
          </a:xfrm>
        </p:spPr>
        <p:txBody>
          <a:bodyPr>
            <a:normAutofit fontScale="90000"/>
          </a:bodyPr>
          <a:lstStyle/>
          <a:p>
            <a:r>
              <a:rPr lang="en-US" altLang="en-US" sz="2900" dirty="0"/>
              <a:t>TS - Education Expenses as Business Expense on Schedule C</a:t>
            </a:r>
            <a:br>
              <a:rPr lang="en-US" altLang="en-US" dirty="0"/>
            </a:br>
            <a:r>
              <a:rPr lang="en-US" altLang="en-US" sz="2400" dirty="0">
                <a:solidFill>
                  <a:srgbClr val="0070C0"/>
                </a:solidFill>
              </a:rPr>
              <a:t>Federal section \ Income \ Enter Myself \ </a:t>
            </a:r>
            <a:r>
              <a:rPr lang="en-US" sz="2400" dirty="0">
                <a:solidFill>
                  <a:srgbClr val="0070C0"/>
                </a:solidFill>
              </a:rPr>
              <a:t>Profit or Loss From A</a:t>
            </a:r>
            <a:br>
              <a:rPr lang="en-US" sz="2400" dirty="0">
                <a:solidFill>
                  <a:srgbClr val="0070C0"/>
                </a:solidFill>
              </a:rPr>
            </a:br>
            <a:r>
              <a:rPr lang="en-US" sz="2400" dirty="0">
                <a:solidFill>
                  <a:srgbClr val="0070C0"/>
                </a:solidFill>
              </a:rPr>
              <a:t>Business (Schedule C) \ Other Expenses </a:t>
            </a:r>
            <a:endParaRPr lang="en-US" altLang="en-US" sz="2400" dirty="0">
              <a:solidFill>
                <a:srgbClr val="0070C0"/>
              </a:solidFill>
            </a:endParaRPr>
          </a:p>
        </p:txBody>
      </p:sp>
      <p:sp>
        <p:nvSpPr>
          <p:cNvPr id="12" name="Oval 11"/>
          <p:cNvSpPr>
            <a:spLocks noChangeArrowheads="1"/>
          </p:cNvSpPr>
          <p:nvPr/>
        </p:nvSpPr>
        <p:spPr bwMode="auto">
          <a:xfrm>
            <a:off x="6223378" y="3811137"/>
            <a:ext cx="527713"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0" fontAlgn="base" hangingPunct="0">
              <a:spcBef>
                <a:spcPct val="0"/>
              </a:spcBef>
              <a:spcAft>
                <a:spcPct val="0"/>
              </a:spcAft>
              <a:buClrTx/>
              <a:buSzTx/>
              <a:buFontTx/>
              <a:buNone/>
            </a:pPr>
            <a:endParaRPr lang="en-US" altLang="en-US" sz="1800">
              <a:solidFill>
                <a:srgbClr val="000000"/>
              </a:solidFill>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29</a:t>
            </a:fld>
            <a:endParaRPr lang="en-US"/>
          </a:p>
        </p:txBody>
      </p:sp>
      <p:sp>
        <p:nvSpPr>
          <p:cNvPr id="11" name="Oval 4"/>
          <p:cNvSpPr>
            <a:spLocks noChangeArrowheads="1"/>
          </p:cNvSpPr>
          <p:nvPr/>
        </p:nvSpPr>
        <p:spPr bwMode="auto">
          <a:xfrm flipV="1">
            <a:off x="6168788" y="3057097"/>
            <a:ext cx="2074460" cy="42535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pic>
        <p:nvPicPr>
          <p:cNvPr id="13" name="Picture 12" descr="NJ TaxSlayer"/>
          <p:cNvPicPr>
            <a:picLocks noChangeAspect="1"/>
          </p:cNvPicPr>
          <p:nvPr/>
        </p:nvPicPr>
        <p:blipFill>
          <a:blip r:embed="rId4" cstate="print"/>
          <a:stretch>
            <a:fillRect/>
          </a:stretch>
        </p:blipFill>
        <p:spPr>
          <a:xfrm>
            <a:off x="0" y="677005"/>
            <a:ext cx="612648" cy="163373"/>
          </a:xfrm>
          <a:prstGeom prst="rect">
            <a:avLst/>
          </a:prstGeom>
        </p:spPr>
      </p:pic>
      <p:sp>
        <p:nvSpPr>
          <p:cNvPr id="14" name="TextBox 13"/>
          <p:cNvSpPr txBox="1"/>
          <p:nvPr/>
        </p:nvSpPr>
        <p:spPr>
          <a:xfrm>
            <a:off x="1869744" y="3070746"/>
            <a:ext cx="4006225" cy="369332"/>
          </a:xfrm>
          <a:prstGeom prst="rect">
            <a:avLst/>
          </a:prstGeom>
          <a:solidFill>
            <a:schemeClr val="accent5">
              <a:lumMod val="75000"/>
            </a:schemeClr>
          </a:solidFill>
          <a:ln>
            <a:solidFill>
              <a:srgbClr val="002060"/>
            </a:solidFill>
          </a:ln>
        </p:spPr>
        <p:txBody>
          <a:bodyPr wrap="none" rtlCol="0">
            <a:spAutoFit/>
          </a:bodyPr>
          <a:lstStyle/>
          <a:p>
            <a:r>
              <a:rPr lang="en-US" b="1" dirty="0"/>
              <a:t>Description of education expenses</a:t>
            </a:r>
          </a:p>
        </p:txBody>
      </p:sp>
      <p:sp>
        <p:nvSpPr>
          <p:cNvPr id="16" name="TextBox 15"/>
          <p:cNvSpPr txBox="1"/>
          <p:nvPr/>
        </p:nvSpPr>
        <p:spPr>
          <a:xfrm>
            <a:off x="1883391" y="3835020"/>
            <a:ext cx="3608680" cy="369332"/>
          </a:xfrm>
          <a:prstGeom prst="rect">
            <a:avLst/>
          </a:prstGeom>
          <a:solidFill>
            <a:schemeClr val="accent5">
              <a:lumMod val="75000"/>
            </a:schemeClr>
          </a:solidFill>
          <a:ln>
            <a:solidFill>
              <a:srgbClr val="002060"/>
            </a:solidFill>
          </a:ln>
        </p:spPr>
        <p:txBody>
          <a:bodyPr wrap="none" rtlCol="0">
            <a:spAutoFit/>
          </a:bodyPr>
          <a:lstStyle/>
          <a:p>
            <a:r>
              <a:rPr lang="en-US" b="1" dirty="0"/>
              <a:t>Amount of education expenses</a:t>
            </a:r>
          </a:p>
        </p:txBody>
      </p:sp>
      <p:cxnSp>
        <p:nvCxnSpPr>
          <p:cNvPr id="17" name="Straight Arrow Connector 16"/>
          <p:cNvCxnSpPr>
            <a:endCxn id="11" idx="2"/>
          </p:cNvCxnSpPr>
          <p:nvPr/>
        </p:nvCxnSpPr>
        <p:spPr bwMode="auto">
          <a:xfrm>
            <a:off x="5862850" y="3261983"/>
            <a:ext cx="305938" cy="7791"/>
          </a:xfrm>
          <a:prstGeom prst="straightConnector1">
            <a:avLst/>
          </a:prstGeom>
          <a:noFill/>
          <a:ln w="38100" cap="flat" cmpd="sng" algn="ctr">
            <a:solidFill>
              <a:srgbClr val="FF0000"/>
            </a:solidFill>
            <a:prstDash val="solid"/>
            <a:round/>
            <a:headEnd type="none" w="med" len="med"/>
            <a:tailEnd type="triangle"/>
          </a:ln>
          <a:effectLst/>
        </p:spPr>
      </p:cxnSp>
      <p:cxnSp>
        <p:nvCxnSpPr>
          <p:cNvPr id="19" name="Straight Arrow Connector 18"/>
          <p:cNvCxnSpPr>
            <a:endCxn id="12" idx="2"/>
          </p:cNvCxnSpPr>
          <p:nvPr/>
        </p:nvCxnSpPr>
        <p:spPr bwMode="auto">
          <a:xfrm>
            <a:off x="5480713" y="3944372"/>
            <a:ext cx="742665" cy="57265"/>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6086359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210" name="Title 1"/>
          <p:cNvSpPr>
            <a:spLocks noGrp="1"/>
          </p:cNvSpPr>
          <p:nvPr>
            <p:ph type="title"/>
          </p:nvPr>
        </p:nvSpPr>
        <p:spPr/>
        <p:txBody>
          <a:bodyPr/>
          <a:lstStyle/>
          <a:p>
            <a:r>
              <a:rPr lang="en-US" altLang="en-US"/>
              <a:t>Ways to Claim Education Expenses</a:t>
            </a:r>
          </a:p>
        </p:txBody>
      </p:sp>
      <p:sp>
        <p:nvSpPr>
          <p:cNvPr id="862211" name="Content Placeholder 2"/>
          <p:cNvSpPr>
            <a:spLocks noGrp="1"/>
          </p:cNvSpPr>
          <p:nvPr>
            <p:ph idx="1"/>
          </p:nvPr>
        </p:nvSpPr>
        <p:spPr>
          <a:xfrm>
            <a:off x="609600" y="1600200"/>
            <a:ext cx="8305800" cy="4648200"/>
          </a:xfrm>
        </p:spPr>
        <p:txBody>
          <a:bodyPr>
            <a:normAutofit/>
          </a:bodyPr>
          <a:lstStyle/>
          <a:p>
            <a:r>
              <a:rPr lang="en-US" altLang="en-US" dirty="0"/>
              <a:t> If taxpayer meets eligibility to claim expenses in multiple ways, must choose only one way for the same expenses</a:t>
            </a:r>
          </a:p>
          <a:p>
            <a:r>
              <a:rPr lang="en-US" altLang="en-US" dirty="0"/>
              <a:t> Enter data for each credit/deduction to determine which is best for taxpayer</a:t>
            </a:r>
          </a:p>
          <a:p>
            <a:r>
              <a:rPr lang="en-US" altLang="en-US" dirty="0">
                <a:solidFill>
                  <a:srgbClr val="FF0000"/>
                </a:solidFill>
              </a:rPr>
              <a:t> Always run scenarios after all other return data entered, so all other figures finalized</a:t>
            </a:r>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a:t>
            </a:fld>
            <a:endParaRPr lang="en-US"/>
          </a:p>
        </p:txBody>
      </p:sp>
    </p:spTree>
    <p:extLst>
      <p:ext uri="{BB962C8B-B14F-4D97-AF65-F5344CB8AC3E}">
        <p14:creationId xmlns:p14="http://schemas.microsoft.com/office/powerpoint/2010/main" val="394749287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258" name="Rectangle 2"/>
          <p:cNvSpPr>
            <a:spLocks noGrp="1" noChangeArrowheads="1"/>
          </p:cNvSpPr>
          <p:nvPr>
            <p:ph type="title"/>
          </p:nvPr>
        </p:nvSpPr>
        <p:spPr/>
        <p:txBody>
          <a:bodyPr>
            <a:normAutofit fontScale="90000"/>
          </a:bodyPr>
          <a:lstStyle/>
          <a:p>
            <a:r>
              <a:rPr lang="en-US" altLang="en-US" dirty="0"/>
              <a:t>Claiming Education Expenses</a:t>
            </a:r>
            <a:br>
              <a:rPr lang="en-US" altLang="en-US" dirty="0"/>
            </a:br>
            <a:r>
              <a:rPr lang="en-US" altLang="en-US" dirty="0"/>
              <a:t>General Requirements</a:t>
            </a:r>
          </a:p>
        </p:txBody>
      </p:sp>
      <p:sp>
        <p:nvSpPr>
          <p:cNvPr id="864259" name="Rectangle 3"/>
          <p:cNvSpPr>
            <a:spLocks noGrp="1" noChangeArrowheads="1"/>
          </p:cNvSpPr>
          <p:nvPr>
            <p:ph idx="1"/>
          </p:nvPr>
        </p:nvSpPr>
        <p:spPr/>
        <p:txBody>
          <a:bodyPr>
            <a:normAutofit lnSpcReduction="10000"/>
          </a:bodyPr>
          <a:lstStyle/>
          <a:p>
            <a:r>
              <a:rPr lang="en-US" altLang="en-US" sz="2800" dirty="0"/>
              <a:t> Paid qualified expenses for eligible student</a:t>
            </a:r>
          </a:p>
          <a:p>
            <a:pPr lvl="1"/>
            <a:r>
              <a:rPr lang="en-US" altLang="en-US" sz="2400" dirty="0"/>
              <a:t> May be taxpayer, spouse or dependent claimed on return</a:t>
            </a:r>
          </a:p>
          <a:p>
            <a:r>
              <a:rPr lang="en-US" altLang="en-US" sz="2800" dirty="0"/>
              <a:t> Attended an eligible post-secondary institution</a:t>
            </a:r>
          </a:p>
          <a:p>
            <a:r>
              <a:rPr lang="en-US" altLang="en-US" sz="2800" dirty="0"/>
              <a:t> Taxpayer’s income must not exceed limits (phase-out based on modified AGI)</a:t>
            </a:r>
          </a:p>
          <a:p>
            <a:r>
              <a:rPr lang="en-US" altLang="en-US" sz="2800" dirty="0"/>
              <a:t> Taxpayer </a:t>
            </a:r>
            <a:r>
              <a:rPr lang="en-US" altLang="en-US" sz="2800" u="sng" dirty="0"/>
              <a:t>cannot</a:t>
            </a:r>
            <a:r>
              <a:rPr lang="en-US" altLang="en-US" sz="2800" dirty="0"/>
              <a:t> claim if filing MFS</a:t>
            </a:r>
          </a:p>
          <a:p>
            <a:r>
              <a:rPr lang="en-US" altLang="en-US" sz="2800" dirty="0"/>
              <a:t> Taxpayer cannot be non-resident alien</a:t>
            </a:r>
          </a:p>
          <a:p>
            <a:r>
              <a:rPr lang="en-US" altLang="en-US" sz="2800" dirty="0"/>
              <a:t> Taxpayer cannot be listed as a dependent on someone else’s return</a:t>
            </a:r>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a:t>
            </a:fld>
            <a:endParaRPr lang="en-US"/>
          </a:p>
        </p:txBody>
      </p:sp>
    </p:spTree>
    <p:extLst>
      <p:ext uri="{BB962C8B-B14F-4D97-AF65-F5344CB8AC3E}">
        <p14:creationId xmlns:p14="http://schemas.microsoft.com/office/powerpoint/2010/main" val="307472089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6306" name="Rectangle 2"/>
          <p:cNvSpPr>
            <a:spLocks noGrp="1" noChangeArrowheads="1"/>
          </p:cNvSpPr>
          <p:nvPr>
            <p:ph type="title"/>
          </p:nvPr>
        </p:nvSpPr>
        <p:spPr>
          <a:xfrm>
            <a:off x="609600" y="533400"/>
            <a:ext cx="8077200" cy="887413"/>
          </a:xfrm>
        </p:spPr>
        <p:txBody>
          <a:bodyPr>
            <a:normAutofit/>
          </a:bodyPr>
          <a:lstStyle/>
          <a:p>
            <a:r>
              <a:rPr lang="en-US" altLang="en-US"/>
              <a:t>Qualified Expenses</a:t>
            </a:r>
            <a:endParaRPr lang="en-US" altLang="en-US" sz="2400" dirty="0"/>
          </a:p>
        </p:txBody>
      </p:sp>
      <p:sp>
        <p:nvSpPr>
          <p:cNvPr id="866307" name="Rectangle 3"/>
          <p:cNvSpPr>
            <a:spLocks noGrp="1" noChangeArrowheads="1"/>
          </p:cNvSpPr>
          <p:nvPr>
            <p:ph idx="1"/>
          </p:nvPr>
        </p:nvSpPr>
        <p:spPr>
          <a:xfrm>
            <a:off x="609600" y="1524000"/>
            <a:ext cx="8077200" cy="4953000"/>
          </a:xfrm>
        </p:spPr>
        <p:txBody>
          <a:bodyPr>
            <a:normAutofit fontScale="92500"/>
          </a:bodyPr>
          <a:lstStyle/>
          <a:p>
            <a:pPr>
              <a:lnSpc>
                <a:spcPct val="90000"/>
              </a:lnSpc>
            </a:pPr>
            <a:r>
              <a:rPr lang="en-US" altLang="en-US" sz="2600" dirty="0"/>
              <a:t> Expenses paid in current tax year for academic period beginning current tax year or first 3 months of following year</a:t>
            </a:r>
          </a:p>
          <a:p>
            <a:pPr>
              <a:lnSpc>
                <a:spcPct val="90000"/>
              </a:lnSpc>
            </a:pPr>
            <a:r>
              <a:rPr lang="en-US" altLang="en-US" sz="2600" dirty="0"/>
              <a:t> Expenses not refunded upon withdrawal</a:t>
            </a:r>
          </a:p>
          <a:p>
            <a:pPr>
              <a:lnSpc>
                <a:spcPct val="90000"/>
              </a:lnSpc>
            </a:pPr>
            <a:r>
              <a:rPr lang="en-US" altLang="en-US" sz="2600" dirty="0"/>
              <a:t> Expenses may be paid with proceeds from a loan</a:t>
            </a:r>
          </a:p>
          <a:p>
            <a:pPr>
              <a:lnSpc>
                <a:spcPct val="90000"/>
              </a:lnSpc>
            </a:pPr>
            <a:r>
              <a:rPr lang="en-US" altLang="en-US" sz="2600" dirty="0"/>
              <a:t> Include tuition &amp; academic fees</a:t>
            </a:r>
          </a:p>
          <a:p>
            <a:pPr>
              <a:lnSpc>
                <a:spcPct val="90000"/>
              </a:lnSpc>
            </a:pPr>
            <a:r>
              <a:rPr lang="en-US" altLang="en-US" sz="2600" dirty="0"/>
              <a:t> Course-required books, supplies, equipment</a:t>
            </a:r>
          </a:p>
          <a:p>
            <a:pPr lvl="1">
              <a:lnSpc>
                <a:spcPct val="90000"/>
              </a:lnSpc>
            </a:pPr>
            <a:r>
              <a:rPr lang="en-US" altLang="en-US" sz="2600" dirty="0"/>
              <a:t> LLC / Tuition &amp; Fees Deduction only allowed if paid to institution as condition of enrollment</a:t>
            </a:r>
          </a:p>
          <a:p>
            <a:pPr lvl="1">
              <a:lnSpc>
                <a:spcPct val="90000"/>
              </a:lnSpc>
            </a:pPr>
            <a:r>
              <a:rPr lang="en-US" altLang="en-US" sz="2600" dirty="0"/>
              <a:t> LLC books can be purchased at institution only</a:t>
            </a:r>
          </a:p>
          <a:p>
            <a:pPr lvl="1">
              <a:lnSpc>
                <a:spcPct val="90000"/>
              </a:lnSpc>
            </a:pPr>
            <a:r>
              <a:rPr lang="en-US" altLang="en-US" sz="2600" dirty="0"/>
              <a:t> AOC allows, regardless if paid to institution as condition of enrollment</a:t>
            </a:r>
          </a:p>
          <a:p>
            <a:pPr lvl="2">
              <a:lnSpc>
                <a:spcPct val="90000"/>
              </a:lnSpc>
            </a:pPr>
            <a:r>
              <a:rPr lang="en-US" altLang="en-US" dirty="0"/>
              <a:t> Exception: Computer must be condition of enrollment</a:t>
            </a:r>
          </a:p>
          <a:p>
            <a:pPr>
              <a:lnSpc>
                <a:spcPct val="90000"/>
              </a:lnSpc>
            </a:pPr>
            <a:endParaRPr lang="en-US" altLang="en-US" dirty="0"/>
          </a:p>
        </p:txBody>
      </p:sp>
      <p:sp>
        <p:nvSpPr>
          <p:cNvPr id="5" name="TextBox 4" descr="NJ Pub Ref"/>
          <p:cNvSpPr txBox="1"/>
          <p:nvPr/>
        </p:nvSpPr>
        <p:spPr>
          <a:xfrm>
            <a:off x="7163437" y="58579"/>
            <a:ext cx="1605696" cy="246221"/>
          </a:xfrm>
          <a:prstGeom prst="rect">
            <a:avLst/>
          </a:prstGeom>
          <a:noFill/>
        </p:spPr>
        <p:txBody>
          <a:bodyPr wrap="none" tIns="0" bIns="0" rtlCol="0">
            <a:spAutoFit/>
          </a:bodyPr>
          <a:lstStyle/>
          <a:p>
            <a:pPr algn="r"/>
            <a:r>
              <a:rPr lang="en-US" sz="1600" dirty="0"/>
              <a:t>Pub 4012 Tab J</a:t>
            </a:r>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5</a:t>
            </a:fld>
            <a:endParaRPr lang="en-US"/>
          </a:p>
        </p:txBody>
      </p:sp>
    </p:spTree>
    <p:extLst>
      <p:ext uri="{BB962C8B-B14F-4D97-AF65-F5344CB8AC3E}">
        <p14:creationId xmlns:p14="http://schemas.microsoft.com/office/powerpoint/2010/main" val="402721507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354" name="Rectangle 2"/>
          <p:cNvSpPr>
            <a:spLocks noGrp="1" noChangeArrowheads="1"/>
          </p:cNvSpPr>
          <p:nvPr>
            <p:ph type="title"/>
          </p:nvPr>
        </p:nvSpPr>
        <p:spPr/>
        <p:txBody>
          <a:bodyPr/>
          <a:lstStyle/>
          <a:p>
            <a:r>
              <a:rPr lang="en-US" altLang="en-US"/>
              <a:t>Adjustment To Qualified Expenses</a:t>
            </a:r>
            <a:endParaRPr lang="en-US" altLang="en-US" dirty="0"/>
          </a:p>
        </p:txBody>
      </p:sp>
      <p:sp>
        <p:nvSpPr>
          <p:cNvPr id="868355" name="Rectangle 3"/>
          <p:cNvSpPr>
            <a:spLocks noGrp="1" noChangeArrowheads="1"/>
          </p:cNvSpPr>
          <p:nvPr>
            <p:ph idx="1"/>
          </p:nvPr>
        </p:nvSpPr>
        <p:spPr/>
        <p:txBody>
          <a:bodyPr/>
          <a:lstStyle/>
          <a:p>
            <a:r>
              <a:rPr lang="en-US" altLang="en-US" dirty="0"/>
              <a:t> Qualified tuition expenses must be reduced by amount paid with:</a:t>
            </a:r>
          </a:p>
          <a:p>
            <a:pPr lvl="1"/>
            <a:r>
              <a:rPr lang="en-US" altLang="en-US" dirty="0"/>
              <a:t> Tax-free scholarships &amp; fellowships</a:t>
            </a:r>
          </a:p>
          <a:p>
            <a:pPr lvl="1"/>
            <a:r>
              <a:rPr lang="en-US" altLang="en-US" dirty="0"/>
              <a:t> Pell grants</a:t>
            </a:r>
          </a:p>
          <a:p>
            <a:pPr lvl="1"/>
            <a:r>
              <a:rPr lang="en-US" altLang="en-US" dirty="0"/>
              <a:t> Employer-provided educational assistance</a:t>
            </a:r>
          </a:p>
          <a:p>
            <a:pPr lvl="1"/>
            <a:r>
              <a:rPr lang="en-US" altLang="en-US" dirty="0"/>
              <a:t> Veteran’s educational assistance</a:t>
            </a:r>
          </a:p>
          <a:p>
            <a:pPr lvl="1"/>
            <a:r>
              <a:rPr lang="en-US" altLang="en-US" dirty="0"/>
              <a:t> Any other nontaxable payments (other than gifts, bequests, or inheritances) received for education expenses</a:t>
            </a:r>
          </a:p>
          <a:p>
            <a:endParaRPr lang="en-US" altLang="en-US" dirty="0"/>
          </a:p>
        </p:txBody>
      </p:sp>
      <p:sp>
        <p:nvSpPr>
          <p:cNvPr id="5" name="TextBox 4" descr="NJ Pub Ref"/>
          <p:cNvSpPr txBox="1"/>
          <p:nvPr/>
        </p:nvSpPr>
        <p:spPr>
          <a:xfrm>
            <a:off x="7163437" y="58579"/>
            <a:ext cx="1605696" cy="246221"/>
          </a:xfrm>
          <a:prstGeom prst="rect">
            <a:avLst/>
          </a:prstGeom>
          <a:noFill/>
        </p:spPr>
        <p:txBody>
          <a:bodyPr wrap="none" tIns="0" bIns="0" rtlCol="0">
            <a:spAutoFit/>
          </a:bodyPr>
          <a:lstStyle/>
          <a:p>
            <a:pPr algn="r"/>
            <a:r>
              <a:rPr lang="en-US" sz="1600" dirty="0"/>
              <a:t>Pub 4012 Tab J</a:t>
            </a:r>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6</a:t>
            </a:fld>
            <a:endParaRPr lang="en-US"/>
          </a:p>
        </p:txBody>
      </p:sp>
    </p:spTree>
    <p:extLst>
      <p:ext uri="{BB962C8B-B14F-4D97-AF65-F5344CB8AC3E}">
        <p14:creationId xmlns:p14="http://schemas.microsoft.com/office/powerpoint/2010/main" val="411070155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02" name="Rectangle 2"/>
          <p:cNvSpPr>
            <a:spLocks noGrp="1" noChangeArrowheads="1"/>
          </p:cNvSpPr>
          <p:nvPr>
            <p:ph type="title"/>
          </p:nvPr>
        </p:nvSpPr>
        <p:spPr/>
        <p:txBody>
          <a:bodyPr>
            <a:normAutofit fontScale="90000"/>
          </a:bodyPr>
          <a:lstStyle/>
          <a:p>
            <a:r>
              <a:rPr lang="en-US" altLang="en-US"/>
              <a:t>Education Credits</a:t>
            </a:r>
            <a:br>
              <a:rPr lang="en-US" altLang="en-US"/>
            </a:br>
            <a:r>
              <a:rPr lang="en-US" altLang="en-US"/>
              <a:t>Non-Qualifying Expenses</a:t>
            </a:r>
          </a:p>
        </p:txBody>
      </p:sp>
      <p:sp>
        <p:nvSpPr>
          <p:cNvPr id="870403" name="Rectangle 3"/>
          <p:cNvSpPr>
            <a:spLocks noGrp="1" noChangeArrowheads="1"/>
          </p:cNvSpPr>
          <p:nvPr>
            <p:ph idx="1"/>
          </p:nvPr>
        </p:nvSpPr>
        <p:spPr/>
        <p:txBody>
          <a:bodyPr>
            <a:normAutofit fontScale="92500" lnSpcReduction="10000"/>
          </a:bodyPr>
          <a:lstStyle/>
          <a:p>
            <a:r>
              <a:rPr lang="en-US" altLang="en-US" dirty="0"/>
              <a:t> Room &amp; board</a:t>
            </a:r>
          </a:p>
          <a:p>
            <a:r>
              <a:rPr lang="en-US" altLang="en-US" dirty="0"/>
              <a:t> Transportation</a:t>
            </a:r>
          </a:p>
          <a:p>
            <a:r>
              <a:rPr lang="en-US" altLang="en-US" dirty="0"/>
              <a:t> Medical expenses </a:t>
            </a:r>
          </a:p>
          <a:p>
            <a:pPr lvl="1"/>
            <a:r>
              <a:rPr lang="en-US" altLang="en-US" dirty="0"/>
              <a:t> Including student health fees</a:t>
            </a:r>
          </a:p>
          <a:p>
            <a:r>
              <a:rPr lang="en-US" altLang="en-US" dirty="0"/>
              <a:t> Insurance</a:t>
            </a:r>
          </a:p>
          <a:p>
            <a:r>
              <a:rPr lang="en-US" altLang="en-US" dirty="0"/>
              <a:t> Courses involving sports, hobbies, games</a:t>
            </a:r>
          </a:p>
          <a:p>
            <a:r>
              <a:rPr lang="en-US" altLang="en-US" dirty="0"/>
              <a:t> Non-credit courses (unless part of degree program)</a:t>
            </a:r>
          </a:p>
          <a:p>
            <a:pPr lvl="1"/>
            <a:r>
              <a:rPr lang="en-US" altLang="en-US" dirty="0"/>
              <a:t> LLC allows if course helps to acquire/improve job skills</a:t>
            </a:r>
          </a:p>
          <a:p>
            <a:pPr lvl="1"/>
            <a:endParaRPr lang="en-US" altLang="en-US" dirty="0"/>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7</a:t>
            </a:fld>
            <a:endParaRPr lang="en-US"/>
          </a:p>
        </p:txBody>
      </p:sp>
    </p:spTree>
    <p:extLst>
      <p:ext uri="{BB962C8B-B14F-4D97-AF65-F5344CB8AC3E}">
        <p14:creationId xmlns:p14="http://schemas.microsoft.com/office/powerpoint/2010/main" val="412558516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2450" name="Rectangle 2"/>
          <p:cNvSpPr>
            <a:spLocks noGrp="1" noChangeArrowheads="1"/>
          </p:cNvSpPr>
          <p:nvPr>
            <p:ph type="title"/>
          </p:nvPr>
        </p:nvSpPr>
        <p:spPr/>
        <p:txBody>
          <a:bodyPr/>
          <a:lstStyle/>
          <a:p>
            <a:r>
              <a:rPr lang="en-US" altLang="en-US"/>
              <a:t>Eligible Education Institution</a:t>
            </a:r>
          </a:p>
        </p:txBody>
      </p:sp>
      <p:sp>
        <p:nvSpPr>
          <p:cNvPr id="872451" name="Rectangle 3"/>
          <p:cNvSpPr>
            <a:spLocks noGrp="1" noChangeArrowheads="1"/>
          </p:cNvSpPr>
          <p:nvPr>
            <p:ph idx="1"/>
          </p:nvPr>
        </p:nvSpPr>
        <p:spPr/>
        <p:txBody>
          <a:bodyPr/>
          <a:lstStyle/>
          <a:p>
            <a:r>
              <a:rPr lang="en-US" altLang="en-US" dirty="0"/>
              <a:t> Generally any accredited public, nonprofit, or private postsecondary institution eligible to participate in student aid programs administered by the Department of Education</a:t>
            </a:r>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8</a:t>
            </a:fld>
            <a:endParaRPr lang="en-US"/>
          </a:p>
        </p:txBody>
      </p:sp>
    </p:spTree>
    <p:extLst>
      <p:ext uri="{BB962C8B-B14F-4D97-AF65-F5344CB8AC3E}">
        <p14:creationId xmlns:p14="http://schemas.microsoft.com/office/powerpoint/2010/main" val="425543784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American Opportunity Credit (AOC)</a:t>
            </a:r>
          </a:p>
        </p:txBody>
      </p:sp>
      <p:sp>
        <p:nvSpPr>
          <p:cNvPr id="3" name="Content Placeholder 2"/>
          <p:cNvSpPr>
            <a:spLocks noGrp="1"/>
          </p:cNvSpPr>
          <p:nvPr>
            <p:ph idx="1"/>
          </p:nvPr>
        </p:nvSpPr>
        <p:spPr/>
        <p:txBody>
          <a:bodyPr/>
          <a:lstStyle/>
          <a:p>
            <a:r>
              <a:rPr lang="en-US" dirty="0"/>
              <a:t> The credit has two parts:</a:t>
            </a:r>
          </a:p>
          <a:p>
            <a:pPr lvl="1"/>
            <a:r>
              <a:rPr lang="en-US" dirty="0"/>
              <a:t> Non-refundable credit </a:t>
            </a:r>
          </a:p>
          <a:p>
            <a:pPr lvl="2"/>
            <a:r>
              <a:rPr lang="en-US" dirty="0"/>
              <a:t> Maximum credit per student:  Up to $2,500 in tax credits on the first $4,000 of qualifying educational expenses</a:t>
            </a:r>
          </a:p>
          <a:p>
            <a:pPr lvl="1"/>
            <a:r>
              <a:rPr lang="en-US" dirty="0"/>
              <a:t> Refundable credit</a:t>
            </a:r>
          </a:p>
          <a:p>
            <a:pPr lvl="2"/>
            <a:r>
              <a:rPr lang="en-US" dirty="0"/>
              <a:t> Maximum credit per student:  Up to $1,000 in tax credit (40% of qualified educational expenses)  </a:t>
            </a:r>
          </a:p>
          <a:p>
            <a:r>
              <a:rPr lang="en-US" altLang="en-US" dirty="0"/>
              <a:t> Can receive full credit for multiple students, for up to 4 years per student</a:t>
            </a:r>
          </a:p>
          <a:p>
            <a:endParaRPr lang="en-US" dirty="0"/>
          </a:p>
        </p:txBody>
      </p:sp>
      <p:sp>
        <p:nvSpPr>
          <p:cNvPr id="4" name="Slide Number Placeholder 3"/>
          <p:cNvSpPr>
            <a:spLocks noGrp="1"/>
          </p:cNvSpPr>
          <p:nvPr>
            <p:ph type="sldNum" sz="quarter" idx="11"/>
          </p:nvPr>
        </p:nvSpPr>
        <p:spPr/>
        <p:txBody>
          <a:bodyPr/>
          <a:lstStyle/>
          <a:p>
            <a:pPr>
              <a:defRPr/>
            </a:pPr>
            <a:fld id="{627FCEAF-D0D5-4D38-A667-05E01D81FA01}" type="slidenum">
              <a:rPr lang="en-US" altLang="en-US" smtClean="0"/>
              <a:pPr>
                <a:defRPr/>
              </a:pPr>
              <a:t>9</a:t>
            </a:fld>
            <a:endParaRPr lang="en-US" altLang="en-US"/>
          </a:p>
        </p:txBody>
      </p:sp>
      <p:sp>
        <p:nvSpPr>
          <p:cNvPr id="5" name="Date Placeholder 4"/>
          <p:cNvSpPr>
            <a:spLocks noGrp="1"/>
          </p:cNvSpPr>
          <p:nvPr>
            <p:ph type="dt" sz="half" idx="10"/>
          </p:nvPr>
        </p:nvSpPr>
        <p:spPr/>
        <p:txBody>
          <a:bodyPr/>
          <a:lstStyle/>
          <a:p>
            <a:r>
              <a:rPr lang="en-US"/>
              <a:t>12-12-2016</a:t>
            </a:r>
          </a:p>
        </p:txBody>
      </p:sp>
      <p:sp>
        <p:nvSpPr>
          <p:cNvPr id="6" name="Footer Placeholder 5"/>
          <p:cNvSpPr>
            <a:spLocks noGrp="1"/>
          </p:cNvSpPr>
          <p:nvPr>
            <p:ph type="ftr" sz="quarter" idx="3"/>
          </p:nvPr>
        </p:nvSpPr>
        <p:spPr/>
        <p:txBody>
          <a:bodyPr/>
          <a:lstStyle/>
          <a:p>
            <a:r>
              <a:rPr lang="en-US"/>
              <a:t>NJ TAX TY2015 v1.0</a:t>
            </a:r>
          </a:p>
        </p:txBody>
      </p:sp>
    </p:spTree>
    <p:extLst>
      <p:ext uri="{BB962C8B-B14F-4D97-AF65-F5344CB8AC3E}">
        <p14:creationId xmlns:p14="http://schemas.microsoft.com/office/powerpoint/2010/main" val="4010102173"/>
      </p:ext>
    </p:extLst>
  </p:cSld>
  <p:clrMapOvr>
    <a:masterClrMapping/>
  </p:clrMapOvr>
  <p:transition/>
</p:sld>
</file>

<file path=ppt/theme/theme1.xml><?xml version="1.0" encoding="utf-8"?>
<a:theme xmlns:a="http://schemas.openxmlformats.org/drawingml/2006/main" name="NJ Template 06">
  <a:themeElements>
    <a:clrScheme name="NJ Template 06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fontScheme name="NJ Template 06">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cs typeface="Arial" charset="0"/>
          </a:defRPr>
        </a:defPPr>
      </a:lstStyle>
    </a:lnDef>
  </a:objectDefaults>
  <a:extraClrSchemeLst>
    <a:extraClrScheme>
      <a:clrScheme name="NJ Template 06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NJ Template 06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NJ Template 06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NJ Template 06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NJ Template 06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NJ Template 06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NJ Template 06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NJ Template 06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NJ Template 06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NJ Template 06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J Template.potx" id="{28C45570-C858-4585-804A-99F911C81C83}" vid="{ED85AEA2-13FF-4A18-B167-0F7253B865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NJ Template</Template>
  <TotalTime>0</TotalTime>
  <Words>2124</Words>
  <Application>Microsoft Office PowerPoint</Application>
  <PresentationFormat>On-screen Show (4:3)</PresentationFormat>
  <Paragraphs>332</Paragraphs>
  <Slides>29</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ＭＳ Ｐゴシック</vt:lpstr>
      <vt:lpstr>Arial</vt:lpstr>
      <vt:lpstr>Arial Black</vt:lpstr>
      <vt:lpstr>Calibri</vt:lpstr>
      <vt:lpstr>Verdana</vt:lpstr>
      <vt:lpstr>Wingdings</vt:lpstr>
      <vt:lpstr>NJ Template 06</vt:lpstr>
      <vt:lpstr> Education Expenses American Opportunity &amp; Lifetime Learning Credits Tuition &amp; Fees Deduction</vt:lpstr>
      <vt:lpstr>Ways to Claim Education Expenses</vt:lpstr>
      <vt:lpstr>Ways to Claim Education Expenses</vt:lpstr>
      <vt:lpstr>Claiming Education Expenses General Requirements</vt:lpstr>
      <vt:lpstr>Qualified Expenses</vt:lpstr>
      <vt:lpstr>Adjustment To Qualified Expenses</vt:lpstr>
      <vt:lpstr>Education Credits Non-Qualifying Expenses</vt:lpstr>
      <vt:lpstr>Eligible Education Institution</vt:lpstr>
      <vt:lpstr>American Opportunity Credit (AOC)</vt:lpstr>
      <vt:lpstr>AOC Credit –  Specific Requirements</vt:lpstr>
      <vt:lpstr>Lifetime Learning Credit (LLC) Specific Requirements</vt:lpstr>
      <vt:lpstr>Multiple Credits</vt:lpstr>
      <vt:lpstr>Who Can Claim Credit?</vt:lpstr>
      <vt:lpstr>Documentation Required</vt:lpstr>
      <vt:lpstr>Form 1098-T</vt:lpstr>
      <vt:lpstr>Claiming Education Expenses</vt:lpstr>
      <vt:lpstr>Claiming Education Expenses</vt:lpstr>
      <vt:lpstr>TS - Education Expenses - Tuition &amp; Fees Deduction  </vt:lpstr>
      <vt:lpstr>TS - Tuition &amp; Fees Deduction – 1040 Line 34</vt:lpstr>
      <vt:lpstr>TS – Education Expenses – LLC or AOC Federal Section \ Deductions \ Enter Myself \ Credits Menu \ Education Credits (Form 1098-T)</vt:lpstr>
      <vt:lpstr>TS – Education Expenses – LLC or AOC Federal Section \ Deductions \ Enter Myself \ Credits Menu \ Education Credits (Form 1098-T)                                             (cont’d)</vt:lpstr>
      <vt:lpstr>TS - Form 8863 Refundable AOC (Part I) and Nonrefundable Education Credits (Part II)</vt:lpstr>
      <vt:lpstr>TS - Form 8863 Student and Educational Institution (Part III) and AOC/LLC Calculations (Part IV)</vt:lpstr>
      <vt:lpstr>TS – Refundable AOC - 1040 Line 68</vt:lpstr>
      <vt:lpstr>TS – Nonrefundable Education Credits – LLC or AOC - 1040 Line 50</vt:lpstr>
      <vt:lpstr>Claiming Education Expenses as AOC or LLC Credit or Tuition and Fees Deduction – TS Tips</vt:lpstr>
      <vt:lpstr>Education Credits - TS Tips</vt:lpstr>
      <vt:lpstr>Education Credits - TS Tips</vt:lpstr>
      <vt:lpstr>TS - Education Expenses as Business Expense on Schedule C Federal section \ Income \ Enter Myself \ Profit or Loss From A Business (Schedule C) \ Other Expenses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 H 509</dc:creator>
  <cp:lastModifiedBy>Al TP4F</cp:lastModifiedBy>
  <cp:revision>3</cp:revision>
  <cp:lastPrinted>2012-10-15T20:27:10Z</cp:lastPrinted>
  <dcterms:created xsi:type="dcterms:W3CDTF">2014-10-17T16:41:52Z</dcterms:created>
  <dcterms:modified xsi:type="dcterms:W3CDTF">2016-12-12T20:59:43Z</dcterms:modified>
</cp:coreProperties>
</file>